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73" r:id="rId7"/>
    <p:sldId id="274" r:id="rId8"/>
    <p:sldId id="260" r:id="rId9"/>
    <p:sldId id="261" r:id="rId10"/>
    <p:sldId id="262" r:id="rId11"/>
    <p:sldId id="263" r:id="rId12"/>
    <p:sldId id="264" r:id="rId13"/>
    <p:sldId id="265" r:id="rId14"/>
    <p:sldId id="266" r:id="rId15"/>
    <p:sldId id="267" r:id="rId16"/>
    <p:sldId id="268" r:id="rId17"/>
    <p:sldId id="269" r:id="rId18"/>
    <p:sldId id="270" r:id="rId19"/>
    <p:sldId id="275" r:id="rId20"/>
    <p:sldId id="276" r:id="rId21"/>
    <p:sldId id="277" r:id="rId22"/>
    <p:sldId id="278" r:id="rId23"/>
    <p:sldId id="282" r:id="rId24"/>
    <p:sldId id="283"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7DC8"/>
    <a:srgbClr val="345EAA"/>
    <a:srgbClr val="30579C"/>
    <a:srgbClr val="3C6CC2"/>
    <a:srgbClr val="2E5292"/>
    <a:srgbClr val="2D5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76F5DFAB-E59D-45A6-BD1C-FC2DBA1C3B82}" type="datetimeFigureOut">
              <a:rPr lang="en-MY" smtClean="0"/>
              <a:t>3/9/2020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12095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6F5DFAB-E59D-45A6-BD1C-FC2DBA1C3B82}" type="datetimeFigureOut">
              <a:rPr lang="en-MY" smtClean="0"/>
              <a:t>3/9/2020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195385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6F5DFAB-E59D-45A6-BD1C-FC2DBA1C3B82}" type="datetimeFigureOut">
              <a:rPr lang="en-MY" smtClean="0"/>
              <a:t>3/9/2020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83569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6F5DFAB-E59D-45A6-BD1C-FC2DBA1C3B82}" type="datetimeFigureOut">
              <a:rPr lang="en-MY" smtClean="0"/>
              <a:t>3/9/2020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278742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5DFAB-E59D-45A6-BD1C-FC2DBA1C3B82}" type="datetimeFigureOut">
              <a:rPr lang="en-MY" smtClean="0"/>
              <a:t>3/9/2020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88773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76F5DFAB-E59D-45A6-BD1C-FC2DBA1C3B82}" type="datetimeFigureOut">
              <a:rPr lang="en-MY" smtClean="0"/>
              <a:t>3/9/2020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17443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76F5DFAB-E59D-45A6-BD1C-FC2DBA1C3B82}" type="datetimeFigureOut">
              <a:rPr lang="en-MY" smtClean="0"/>
              <a:t>3/9/2020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25356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76F5DFAB-E59D-45A6-BD1C-FC2DBA1C3B82}" type="datetimeFigureOut">
              <a:rPr lang="en-MY" smtClean="0"/>
              <a:t>3/9/2020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383412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5DFAB-E59D-45A6-BD1C-FC2DBA1C3B82}" type="datetimeFigureOut">
              <a:rPr lang="en-MY" smtClean="0"/>
              <a:t>3/9/2020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175911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5DFAB-E59D-45A6-BD1C-FC2DBA1C3B82}" type="datetimeFigureOut">
              <a:rPr lang="en-MY" smtClean="0"/>
              <a:t>3/9/2020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10584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5DFAB-E59D-45A6-BD1C-FC2DBA1C3B82}" type="datetimeFigureOut">
              <a:rPr lang="en-MY" smtClean="0"/>
              <a:t>3/9/2020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617E46E-E4A7-4A64-9DC1-3AD2DAF21E5D}" type="slidenum">
              <a:rPr lang="en-MY" smtClean="0"/>
              <a:t>‹#›</a:t>
            </a:fld>
            <a:endParaRPr lang="en-MY"/>
          </a:p>
        </p:txBody>
      </p:sp>
    </p:spTree>
    <p:extLst>
      <p:ext uri="{BB962C8B-B14F-4D97-AF65-F5344CB8AC3E}">
        <p14:creationId xmlns:p14="http://schemas.microsoft.com/office/powerpoint/2010/main" val="377413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5DFAB-E59D-45A6-BD1C-FC2DBA1C3B82}" type="datetimeFigureOut">
              <a:rPr lang="en-MY" smtClean="0"/>
              <a:t>3/9/2020</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7E46E-E4A7-4A64-9DC1-3AD2DAF21E5D}" type="slidenum">
              <a:rPr lang="en-MY" smtClean="0"/>
              <a:t>‹#›</a:t>
            </a:fld>
            <a:endParaRPr lang="en-MY"/>
          </a:p>
        </p:txBody>
      </p:sp>
    </p:spTree>
    <p:extLst>
      <p:ext uri="{BB962C8B-B14F-4D97-AF65-F5344CB8AC3E}">
        <p14:creationId xmlns:p14="http://schemas.microsoft.com/office/powerpoint/2010/main" val="243040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sumitomo.or.jp/pdf/jare/Jare%20Application%202019/Jare%20Application%20Form%202019%20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8957" y="1139603"/>
            <a:ext cx="9242479" cy="5300978"/>
          </a:xfrm>
          <a:prstGeom prst="rect">
            <a:avLst/>
          </a:prstGeom>
          <a:ln>
            <a:solidFill>
              <a:schemeClr val="tx1"/>
            </a:solidFill>
          </a:ln>
        </p:spPr>
      </p:pic>
      <p:sp>
        <p:nvSpPr>
          <p:cNvPr id="5" name="Rectangle 4"/>
          <p:cNvSpPr/>
          <p:nvPr/>
        </p:nvSpPr>
        <p:spPr>
          <a:xfrm>
            <a:off x="0" y="470647"/>
            <a:ext cx="12192000" cy="484094"/>
          </a:xfrm>
          <a:prstGeom prst="rect">
            <a:avLst/>
          </a:prstGeom>
          <a:solidFill>
            <a:schemeClr val="accent5">
              <a:lumMod val="75000"/>
            </a:schemeClr>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MY" sz="2400" b="1" dirty="0" smtClean="0">
                <a:latin typeface="Franklin Gothic Book" panose="020B0503020102020204" pitchFamily="34" charset="0"/>
              </a:rPr>
              <a:t>http://www.sumitomo.or.jp/e/</a:t>
            </a:r>
            <a:endParaRPr lang="en-MY" sz="2400" b="1" dirty="0">
              <a:latin typeface="Franklin Gothic Book" panose="020B0503020102020204" pitchFamily="34" charset="0"/>
            </a:endParaRPr>
          </a:p>
        </p:txBody>
      </p:sp>
      <p:sp>
        <p:nvSpPr>
          <p:cNvPr id="2" name="Right Arrow 1"/>
          <p:cNvSpPr/>
          <p:nvPr/>
        </p:nvSpPr>
        <p:spPr>
          <a:xfrm>
            <a:off x="277091" y="3426691"/>
            <a:ext cx="1291866" cy="31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40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Form</a:t>
            </a:r>
            <a:endParaRPr lang="en-MY" sz="5400" b="1" dirty="0">
              <a:latin typeface="Franklin Gothic Book" panose="020B0503020102020204" pitchFamily="34" charset="0"/>
            </a:endParaRPr>
          </a:p>
        </p:txBody>
      </p:sp>
      <p:pic>
        <p:nvPicPr>
          <p:cNvPr id="3" name="Picture 2"/>
          <p:cNvPicPr>
            <a:picLocks noChangeAspect="1"/>
          </p:cNvPicPr>
          <p:nvPr/>
        </p:nvPicPr>
        <p:blipFill>
          <a:blip r:embed="rId2"/>
          <a:stretch>
            <a:fillRect/>
          </a:stretch>
        </p:blipFill>
        <p:spPr>
          <a:xfrm>
            <a:off x="1704975" y="958943"/>
            <a:ext cx="3969684" cy="565226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764991" y="958943"/>
            <a:ext cx="3826149" cy="5652266"/>
          </a:xfrm>
          <a:prstGeom prst="rect">
            <a:avLst/>
          </a:prstGeom>
          <a:ln>
            <a:solidFill>
              <a:schemeClr val="tx1"/>
            </a:solidFill>
          </a:ln>
        </p:spPr>
      </p:pic>
    </p:spTree>
    <p:extLst>
      <p:ext uri="{BB962C8B-B14F-4D97-AF65-F5344CB8AC3E}">
        <p14:creationId xmlns:p14="http://schemas.microsoft.com/office/powerpoint/2010/main" val="308396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Form</a:t>
            </a:r>
            <a:endParaRPr lang="en-MY" sz="5400" b="1" dirty="0">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1462087" y="943788"/>
            <a:ext cx="3930184" cy="572203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269691" y="943788"/>
            <a:ext cx="4113346" cy="5722031"/>
          </a:xfrm>
          <a:prstGeom prst="rect">
            <a:avLst/>
          </a:prstGeom>
          <a:ln>
            <a:solidFill>
              <a:schemeClr val="tx1"/>
            </a:solidFill>
          </a:ln>
        </p:spPr>
      </p:pic>
    </p:spTree>
    <p:extLst>
      <p:ext uri="{BB962C8B-B14F-4D97-AF65-F5344CB8AC3E}">
        <p14:creationId xmlns:p14="http://schemas.microsoft.com/office/powerpoint/2010/main" val="3114436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Form</a:t>
            </a:r>
            <a:endParaRPr lang="en-MY" sz="5400" b="1" dirty="0">
              <a:latin typeface="Franklin Gothic Book" panose="020B0503020102020204" pitchFamily="34" charset="0"/>
            </a:endParaRPr>
          </a:p>
        </p:txBody>
      </p:sp>
      <p:pic>
        <p:nvPicPr>
          <p:cNvPr id="3" name="Picture 2"/>
          <p:cNvPicPr>
            <a:picLocks noChangeAspect="1"/>
          </p:cNvPicPr>
          <p:nvPr/>
        </p:nvPicPr>
        <p:blipFill>
          <a:blip r:embed="rId2"/>
          <a:stretch>
            <a:fillRect/>
          </a:stretch>
        </p:blipFill>
        <p:spPr>
          <a:xfrm>
            <a:off x="4087906" y="922849"/>
            <a:ext cx="3870231" cy="5711313"/>
          </a:xfrm>
          <a:prstGeom prst="rect">
            <a:avLst/>
          </a:prstGeom>
          <a:ln>
            <a:solidFill>
              <a:schemeClr val="tx1"/>
            </a:solidFill>
          </a:ln>
        </p:spPr>
      </p:pic>
    </p:spTree>
    <p:extLst>
      <p:ext uri="{BB962C8B-B14F-4D97-AF65-F5344CB8AC3E}">
        <p14:creationId xmlns:p14="http://schemas.microsoft.com/office/powerpoint/2010/main" val="330473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12752934"/>
              </p:ext>
            </p:extLst>
          </p:nvPr>
        </p:nvGraphicFramePr>
        <p:xfrm>
          <a:off x="793376" y="993327"/>
          <a:ext cx="10569388" cy="5638259"/>
        </p:xfrm>
        <a:graphic>
          <a:graphicData uri="http://schemas.openxmlformats.org/drawingml/2006/table">
            <a:tbl>
              <a:tblPr firstRow="1" firstCol="1" bandRow="1">
                <a:tableStyleId>{5940675A-B579-460E-94D1-54222C63F5DA}</a:tableStyleId>
              </a:tblPr>
              <a:tblGrid>
                <a:gridCol w="430306">
                  <a:extLst>
                    <a:ext uri="{9D8B030D-6E8A-4147-A177-3AD203B41FA5}">
                      <a16:colId xmlns:a16="http://schemas.microsoft.com/office/drawing/2014/main" val="20000"/>
                    </a:ext>
                  </a:extLst>
                </a:gridCol>
                <a:gridCol w="8350624">
                  <a:extLst>
                    <a:ext uri="{9D8B030D-6E8A-4147-A177-3AD203B41FA5}">
                      <a16:colId xmlns:a16="http://schemas.microsoft.com/office/drawing/2014/main" val="20001"/>
                    </a:ext>
                  </a:extLst>
                </a:gridCol>
                <a:gridCol w="1788458">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672315">
                <a:tc>
                  <a:txBody>
                    <a:bodyPr/>
                    <a:lstStyle/>
                    <a:p>
                      <a:pPr algn="ctr">
                        <a:spcAft>
                          <a:spcPts val="600"/>
                        </a:spcAft>
                      </a:pPr>
                      <a:r>
                        <a:rPr lang="en-MY" sz="1600">
                          <a:effectLst/>
                          <a:latin typeface="Franklin Gothic Book" panose="020B0503020102020204" pitchFamily="34" charset="0"/>
                        </a:rPr>
                        <a:t>      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dirty="0" err="1">
                          <a:solidFill>
                            <a:srgbClr val="FF0000"/>
                          </a:solidFill>
                          <a:effectLst/>
                          <a:latin typeface="Franklin Gothic Book" panose="020B0503020102020204" pitchFamily="34" charset="0"/>
                        </a:rPr>
                        <a:t>Modeling</a:t>
                      </a:r>
                      <a:r>
                        <a:rPr lang="en-MY" sz="1600" dirty="0">
                          <a:solidFill>
                            <a:srgbClr val="FF0000"/>
                          </a:solidFill>
                          <a:effectLst/>
                          <a:latin typeface="Franklin Gothic Book" panose="020B0503020102020204" pitchFamily="34" charset="0"/>
                        </a:rPr>
                        <a:t> of Seafood Production and Marketing Systems </a:t>
                      </a:r>
                      <a:r>
                        <a:rPr lang="en-MY" sz="1600" dirty="0">
                          <a:effectLst/>
                          <a:latin typeface="Franklin Gothic Book" panose="020B0503020102020204" pitchFamily="34" charset="0"/>
                        </a:rPr>
                        <a:t>of Bangladesh by </a:t>
                      </a:r>
                      <a:r>
                        <a:rPr lang="en-MY" sz="1600" dirty="0">
                          <a:solidFill>
                            <a:srgbClr val="FF0000"/>
                          </a:solidFill>
                          <a:effectLst/>
                          <a:latin typeface="Franklin Gothic Book" panose="020B0503020102020204" pitchFamily="34" charset="0"/>
                        </a:rPr>
                        <a:t>Supporting Japanese Experiences fo</a:t>
                      </a:r>
                      <a:r>
                        <a:rPr lang="en-MY" sz="1600" dirty="0">
                          <a:effectLst/>
                          <a:latin typeface="Franklin Gothic Book" panose="020B0503020102020204" pitchFamily="34" charset="0"/>
                        </a:rPr>
                        <a:t>r Ensuring Food Security and Enhancing Blue Economy in Bangladesh</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a:effectLst/>
                          <a:latin typeface="Franklin Gothic Book" panose="020B0503020102020204" pitchFamily="34" charset="0"/>
                        </a:rPr>
                        <a:t> Bangladesh</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1"/>
                  </a:ext>
                </a:extLst>
              </a:tr>
              <a:tr h="614941">
                <a:tc>
                  <a:txBody>
                    <a:bodyPr/>
                    <a:lstStyle/>
                    <a:p>
                      <a:pPr algn="ctr">
                        <a:spcAft>
                          <a:spcPts val="600"/>
                        </a:spcAft>
                      </a:pPr>
                      <a:r>
                        <a:rPr lang="en-MY" sz="1600">
                          <a:effectLst/>
                          <a:latin typeface="Franklin Gothic Book" panose="020B0503020102020204" pitchFamily="34" charset="0"/>
                        </a:rPr>
                        <a:t>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dirty="0">
                          <a:effectLst/>
                          <a:latin typeface="Franklin Gothic Book" panose="020B0503020102020204" pitchFamily="34" charset="0"/>
                        </a:rPr>
                        <a:t>Identifying the Role of Tourism in the Process of Natural Disaster Recovery : Comparison between Earthquake Recovery in Kumamoto Prefecture and Hokkaido </a:t>
                      </a:r>
                      <a:r>
                        <a:rPr lang="en-MY" sz="1600" dirty="0" smtClean="0">
                          <a:effectLst/>
                          <a:latin typeface="Franklin Gothic Book" panose="020B0503020102020204" pitchFamily="34" charset="0"/>
                        </a:rPr>
                        <a:t>Prefecture</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2"/>
                  </a:ext>
                </a:extLst>
              </a:tr>
              <a:tr h="354068">
                <a:tc>
                  <a:txBody>
                    <a:bodyPr/>
                    <a:lstStyle/>
                    <a:p>
                      <a:pPr algn="ctr">
                        <a:spcAft>
                          <a:spcPts val="600"/>
                        </a:spcAft>
                      </a:pPr>
                      <a:r>
                        <a:rPr lang="en-MY" sz="1600">
                          <a:effectLst/>
                          <a:latin typeface="Franklin Gothic Book" panose="020B0503020102020204" pitchFamily="34" charset="0"/>
                        </a:rPr>
                        <a:t>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dirty="0">
                          <a:solidFill>
                            <a:srgbClr val="FF0000"/>
                          </a:solidFill>
                          <a:effectLst/>
                          <a:latin typeface="Franklin Gothic Book" panose="020B0503020102020204" pitchFamily="34" charset="0"/>
                        </a:rPr>
                        <a:t>Networks of Faith and Profit</a:t>
                      </a:r>
                      <a:r>
                        <a:rPr lang="en-MY" sz="1600" dirty="0">
                          <a:effectLst/>
                          <a:latin typeface="Franklin Gothic Book" panose="020B0503020102020204" pitchFamily="34" charset="0"/>
                        </a:rPr>
                        <a:t>: Buddhist Traders Between Japan and China, 838-1403</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3"/>
                  </a:ext>
                </a:extLst>
              </a:tr>
              <a:tr h="442933">
                <a:tc>
                  <a:txBody>
                    <a:bodyPr/>
                    <a:lstStyle/>
                    <a:p>
                      <a:pPr algn="ctr">
                        <a:spcAft>
                          <a:spcPts val="600"/>
                        </a:spcAft>
                      </a:pPr>
                      <a:r>
                        <a:rPr lang="en-MY" sz="1600">
                          <a:effectLst/>
                          <a:latin typeface="Franklin Gothic Book" panose="020B0503020102020204" pitchFamily="34" charset="0"/>
                        </a:rPr>
                        <a:t>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dirty="0">
                          <a:effectLst/>
                          <a:latin typeface="Franklin Gothic Book" panose="020B0503020102020204" pitchFamily="34" charset="0"/>
                        </a:rPr>
                        <a:t>A </a:t>
                      </a:r>
                      <a:r>
                        <a:rPr lang="en-MY" sz="1600" dirty="0">
                          <a:solidFill>
                            <a:srgbClr val="FF0000"/>
                          </a:solidFill>
                          <a:effectLst/>
                          <a:latin typeface="Franklin Gothic Book" panose="020B0503020102020204" pitchFamily="34" charset="0"/>
                        </a:rPr>
                        <a:t>Study on Logistic </a:t>
                      </a:r>
                      <a:r>
                        <a:rPr lang="en-MY" sz="1600" dirty="0">
                          <a:effectLst/>
                          <a:latin typeface="Franklin Gothic Book" panose="020B0503020102020204" pitchFamily="34" charset="0"/>
                        </a:rPr>
                        <a:t>Collaboration among China, Japan and Korean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4"/>
                  </a:ext>
                </a:extLst>
              </a:tr>
              <a:tr h="598636">
                <a:tc>
                  <a:txBody>
                    <a:bodyPr/>
                    <a:lstStyle/>
                    <a:p>
                      <a:pPr algn="ctr">
                        <a:spcAft>
                          <a:spcPts val="600"/>
                        </a:spcAft>
                      </a:pPr>
                      <a:r>
                        <a:rPr lang="en-MY" sz="1600">
                          <a:effectLst/>
                          <a:latin typeface="Franklin Gothic Book" panose="020B0503020102020204" pitchFamily="34" charset="0"/>
                        </a:rPr>
                        <a:t>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a:effectLst/>
                          <a:latin typeface="Franklin Gothic Book" panose="020B0503020102020204" pitchFamily="34" charset="0"/>
                        </a:rPr>
                        <a:t>On Japanese Speakers' "Requirement Cancelling Speeches and Corresponding Replies" and "Requiring Speeches and Corresponding Replies"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5"/>
                  </a:ext>
                </a:extLst>
              </a:tr>
              <a:tr h="423340">
                <a:tc>
                  <a:txBody>
                    <a:bodyPr/>
                    <a:lstStyle/>
                    <a:p>
                      <a:pPr algn="ctr">
                        <a:spcAft>
                          <a:spcPts val="600"/>
                        </a:spcAft>
                      </a:pPr>
                      <a:r>
                        <a:rPr lang="en-MY" sz="1600">
                          <a:effectLst/>
                          <a:latin typeface="Franklin Gothic Book" panose="020B0503020102020204" pitchFamily="34" charset="0"/>
                        </a:rPr>
                        <a:t>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dirty="0">
                          <a:effectLst/>
                          <a:latin typeface="Franklin Gothic Book" panose="020B0503020102020204" pitchFamily="34" charset="0"/>
                        </a:rPr>
                        <a:t>The Study of Civil Actions in </a:t>
                      </a:r>
                      <a:r>
                        <a:rPr lang="en-MY" sz="1600" dirty="0" err="1">
                          <a:effectLst/>
                          <a:latin typeface="Franklin Gothic Book" panose="020B0503020102020204" pitchFamily="34" charset="0"/>
                        </a:rPr>
                        <a:t>Manchukoku</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6"/>
                  </a:ext>
                </a:extLst>
              </a:tr>
              <a:tr h="349623">
                <a:tc>
                  <a:txBody>
                    <a:bodyPr/>
                    <a:lstStyle/>
                    <a:p>
                      <a:pPr algn="ctr">
                        <a:spcAft>
                          <a:spcPts val="600"/>
                        </a:spcAft>
                      </a:pPr>
                      <a:r>
                        <a:rPr lang="en-MY" sz="1600">
                          <a:effectLst/>
                          <a:latin typeface="Franklin Gothic Book" panose="020B0503020102020204" pitchFamily="34" charset="0"/>
                        </a:rPr>
                        <a:t>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a:effectLst/>
                          <a:latin typeface="Franklin Gothic Book" panose="020B0503020102020204" pitchFamily="34" charset="0"/>
                        </a:rPr>
                        <a:t>The impact of innovative mercantilism on Japan's High-speed rail development</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7"/>
                  </a:ext>
                </a:extLst>
              </a:tr>
              <a:tr h="833718">
                <a:tc>
                  <a:txBody>
                    <a:bodyPr/>
                    <a:lstStyle/>
                    <a:p>
                      <a:pPr algn="ctr">
                        <a:spcAft>
                          <a:spcPts val="600"/>
                        </a:spcAft>
                      </a:pPr>
                      <a:r>
                        <a:rPr lang="en-MY" sz="1600">
                          <a:effectLst/>
                          <a:latin typeface="Franklin Gothic Book" panose="020B0503020102020204" pitchFamily="34" charset="0"/>
                        </a:rPr>
                        <a:t>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l">
                        <a:spcAft>
                          <a:spcPts val="600"/>
                        </a:spcAft>
                      </a:pPr>
                      <a:r>
                        <a:rPr lang="en-MY" sz="1600">
                          <a:effectLst/>
                          <a:latin typeface="Franklin Gothic Book" panose="020B0503020102020204" pitchFamily="34" charset="0"/>
                        </a:rPr>
                        <a:t>Review of the Characteristics of Accepting and Developing on Confucianism between Japan and China, based on Comparative Analysis of Image and so on about the Seventh String qin(important Cultural Properties Grade) of Japan and China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MY" sz="1600" dirty="0" smtClean="0">
                          <a:effectLst/>
                          <a:latin typeface="Franklin Gothic Book" panose="020B0503020102020204" pitchFamily="34"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8"/>
                  </a:ext>
                </a:extLst>
              </a:tr>
              <a:tr h="685800">
                <a:tc>
                  <a:txBody>
                    <a:bodyPr/>
                    <a:lstStyle/>
                    <a:p>
                      <a:pPr algn="ctr">
                        <a:spcAft>
                          <a:spcPts val="60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60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Speech Act in Chinese and Japanese from Multi-linguistic and Multi-cultural Aspect - With "Account" and "Apologies" as Examples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19045">
                <a:tc>
                  <a:txBody>
                    <a:bodyPr/>
                    <a:lstStyle/>
                    <a:p>
                      <a:pPr algn="ctr">
                        <a:spcAft>
                          <a:spcPts val="60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60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Consumption of the Stories on Japanese Samurai and the Chinese View of Japan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199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7745916"/>
              </p:ext>
            </p:extLst>
          </p:nvPr>
        </p:nvGraphicFramePr>
        <p:xfrm>
          <a:off x="779929" y="1006774"/>
          <a:ext cx="10569388" cy="5536359"/>
        </p:xfrm>
        <a:graphic>
          <a:graphicData uri="http://schemas.openxmlformats.org/drawingml/2006/table">
            <a:tbl>
              <a:tblPr firstRow="1" firstCol="1" bandRow="1">
                <a:tableStyleId>{5940675A-B579-460E-94D1-54222C63F5DA}</a:tableStyleId>
              </a:tblPr>
              <a:tblGrid>
                <a:gridCol w="430306">
                  <a:extLst>
                    <a:ext uri="{9D8B030D-6E8A-4147-A177-3AD203B41FA5}">
                      <a16:colId xmlns:a16="http://schemas.microsoft.com/office/drawing/2014/main" val="20000"/>
                    </a:ext>
                  </a:extLst>
                </a:gridCol>
                <a:gridCol w="8350624">
                  <a:extLst>
                    <a:ext uri="{9D8B030D-6E8A-4147-A177-3AD203B41FA5}">
                      <a16:colId xmlns:a16="http://schemas.microsoft.com/office/drawing/2014/main" val="20001"/>
                    </a:ext>
                  </a:extLst>
                </a:gridCol>
                <a:gridCol w="1788458">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672315">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Family Education Strategies and Social Network in Skilled Migrants from China in Japan: Mixed Methods Research</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099">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Study on the Acceptance and Transliaation of Modern Japanese Literature in China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4068">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Study of Human-Thing Relationship in the Inheritance of Japanese Craftsmanship</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China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93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Japan and Malaysia : Exploring Collaboration in </a:t>
                      </a:r>
                      <a:r>
                        <a:rPr lang="en-MY" sz="1600"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rPr>
                        <a:t>Defence Manufacturing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Capabilities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636">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Nuclear and Japanese Literature: A Comparative Study on Nuclear Controversy within Japanese Literary Works Published Before and Post Fukushima Nuclear Accident 2011</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340">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A Study on Diversifying Japanese Trading Commodities in the Netherlands East Indies (1868-1942)</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62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Study of Japanese and Indonesian Backchannel Behavior (contrastive analysis on listener role in interaction)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1494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Decision Making Process in Public Policy: An Analysis of the impact of Jakarta-Bandung </a:t>
                      </a:r>
                      <a:r>
                        <a:rPr lang="en-MY" sz="1600" dirty="0" err="1">
                          <a:effectLst/>
                          <a:latin typeface="Franklin Gothic Book" panose="020B0503020102020204" pitchFamily="34" charset="0"/>
                          <a:ea typeface="Times New Roman" panose="02020603050405020304" pitchFamily="18" charset="0"/>
                          <a:cs typeface="Times New Roman" panose="02020603050405020304" pitchFamily="18" charset="0"/>
                        </a:rPr>
                        <a:t>Highspeed</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Railway Project on Japan-Indonesia Bilateral Relations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70647">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Habitus, CapitaLand Field of Indonesian Kenshusei &amp; Jisshusei in Japan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3201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Community Based Development of Rice Straw Craft in Japan: Experiences and Development Pattern Learned for Rice Farming Community in Indonesia (study case Klaten Regency)</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2791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623372"/>
              </p:ext>
            </p:extLst>
          </p:nvPr>
        </p:nvGraphicFramePr>
        <p:xfrm>
          <a:off x="779929" y="1006774"/>
          <a:ext cx="10569388" cy="5467665"/>
        </p:xfrm>
        <a:graphic>
          <a:graphicData uri="http://schemas.openxmlformats.org/drawingml/2006/table">
            <a:tbl>
              <a:tblPr firstRow="1" firstCol="1" bandRow="1">
                <a:tableStyleId>{5940675A-B579-460E-94D1-54222C63F5DA}</a:tableStyleId>
              </a:tblPr>
              <a:tblGrid>
                <a:gridCol w="430306">
                  <a:extLst>
                    <a:ext uri="{9D8B030D-6E8A-4147-A177-3AD203B41FA5}">
                      <a16:colId xmlns:a16="http://schemas.microsoft.com/office/drawing/2014/main" val="20000"/>
                    </a:ext>
                  </a:extLst>
                </a:gridCol>
                <a:gridCol w="8350624">
                  <a:extLst>
                    <a:ext uri="{9D8B030D-6E8A-4147-A177-3AD203B41FA5}">
                      <a16:colId xmlns:a16="http://schemas.microsoft.com/office/drawing/2014/main" val="20001"/>
                    </a:ext>
                  </a:extLst>
                </a:gridCol>
                <a:gridCol w="1788458">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672315">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Between Visual and Verbal Receptions: Interpreting and Promoting Ainu Folktales and Culture among Students of West Java and Bali Provinces, Indonesia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smtClean="0">
                        <a:effectLst/>
                        <a:latin typeface="Franklin Gothic Book" panose="020B0503020102020204" pitchFamily="34" charset="0"/>
                        <a:ea typeface="Calibri" panose="020F0502020204030204" pitchFamily="34" charset="0"/>
                        <a:cs typeface="Times New Roman" panose="02020603050405020304" pitchFamily="18" charset="0"/>
                      </a:endParaRPr>
                    </a:p>
                    <a:p>
                      <a:pPr algn="l">
                        <a:spcAft>
                          <a:spcPts val="0"/>
                        </a:spcAft>
                      </a:pP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099">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Examining Identity and Belonging of Youth Descendants of Japanese-Indonesian International Marriages Living in Japan and Indonesia: A Comparison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4068">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In Searching of Modernity: Articles on Japan in the Chinese Indonesian Media in 1945-1955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Indonesia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93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Becoming Korean: A Postcolonial History of Japanese Wives in</a:t>
                      </a:r>
                      <a:b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b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the </a:t>
                      </a:r>
                      <a:r>
                        <a:rPr lang="en-MY" sz="1600" dirty="0" err="1">
                          <a:effectLst/>
                          <a:latin typeface="Franklin Gothic Book" panose="020B0503020102020204" pitchFamily="34" charset="0"/>
                          <a:ea typeface="Times New Roman" panose="02020603050405020304" pitchFamily="18" charset="0"/>
                          <a:cs typeface="Times New Roman" panose="02020603050405020304" pitchFamily="18" charset="0"/>
                        </a:rPr>
                        <a:t>Chōsen</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MY" sz="1600" dirty="0" err="1">
                          <a:effectLst/>
                          <a:latin typeface="Franklin Gothic Book" panose="020B0503020102020204" pitchFamily="34" charset="0"/>
                          <a:ea typeface="Times New Roman" panose="02020603050405020304" pitchFamily="18" charset="0"/>
                          <a:cs typeface="Times New Roman" panose="02020603050405020304" pitchFamily="18" charset="0"/>
                        </a:rPr>
                        <a:t>Sōren</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Community</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636">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Study in Cultural Aspects of the Tokugawa Shogunate's Diplomatic Policy Towards Joseon dynasty through the Analysis of the Theme of Gold-Leafed Folding Screen Presented by the Tokugawa shogunate in 1711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340">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Study on the Japanese Residents at Jeju in Colonial Period</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62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Ryukyu envoy and the East Asian Exchange Network in the Early modern era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1494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Comparative Study of South Korean and Chinese Processes with Japan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70647">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29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Interchange for Coexistence in East Asia-focusing on the sea route in Okinawa and Kyushu-</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3201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Movement for East Asian Book Recommendation and Educating the Common People</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Korea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60847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5326611"/>
              </p:ext>
            </p:extLst>
          </p:nvPr>
        </p:nvGraphicFramePr>
        <p:xfrm>
          <a:off x="779929" y="1006774"/>
          <a:ext cx="10569388" cy="5506122"/>
        </p:xfrm>
        <a:graphic>
          <a:graphicData uri="http://schemas.openxmlformats.org/drawingml/2006/table">
            <a:tbl>
              <a:tblPr firstRow="1" firstCol="1" bandRow="1">
                <a:tableStyleId>{5940675A-B579-460E-94D1-54222C63F5DA}</a:tableStyleId>
              </a:tblPr>
              <a:tblGrid>
                <a:gridCol w="430306">
                  <a:extLst>
                    <a:ext uri="{9D8B030D-6E8A-4147-A177-3AD203B41FA5}">
                      <a16:colId xmlns:a16="http://schemas.microsoft.com/office/drawing/2014/main" val="20000"/>
                    </a:ext>
                  </a:extLst>
                </a:gridCol>
                <a:gridCol w="8350624">
                  <a:extLst>
                    <a:ext uri="{9D8B030D-6E8A-4147-A177-3AD203B41FA5}">
                      <a16:colId xmlns:a16="http://schemas.microsoft.com/office/drawing/2014/main" val="20001"/>
                    </a:ext>
                  </a:extLst>
                </a:gridCol>
                <a:gridCol w="1788458">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672315">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Malaysia's Japan Policy in the context of a rising China : A Re-Interpretation of 'The Look East Policy'</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099">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Comparative Study between Japan and Malaysia : Attitude and Willingness to Donate Organs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4068">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Study of Relationship Between Japanese-Malay Archipelago based on Motifs of Bronze Bell and (Dotaku Bell)</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93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Butoh Shakespeare in Southeast Asia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636">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rPr>
                        <a:t>Comparison of the Level of awareness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towards river protection and rehabilitation between Malaysian and Japanese by means of contingent valuation method</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340">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Cross-cultural adjustment of Japanese expatriates in Malaysia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62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A study on the Strawberry-based Product, Packaging and Storage </a:t>
                      </a:r>
                      <a:r>
                        <a:rPr lang="en-MY" sz="1600"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rPr>
                        <a:t>Technologies in Japan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Food Industries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1494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Impact of Artificial Intelligence on the Right to Privacy : A Comparative Study of Data Protection Law in Japan and Malaysia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70647">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39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Japan's EV Charging Station at Management Setup : How can It be Implemented in Malaysia?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3201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Study of Communication between Malaysia Japanese Speaking Employees and Japanese Expatriates Employers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361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12168925"/>
              </p:ext>
            </p:extLst>
          </p:nvPr>
        </p:nvGraphicFramePr>
        <p:xfrm>
          <a:off x="779929" y="1006774"/>
          <a:ext cx="10569388" cy="5570462"/>
        </p:xfrm>
        <a:graphic>
          <a:graphicData uri="http://schemas.openxmlformats.org/drawingml/2006/table">
            <a:tbl>
              <a:tblPr firstRow="1" firstCol="1" bandRow="1">
                <a:tableStyleId>{5940675A-B579-460E-94D1-54222C63F5DA}</a:tableStyleId>
              </a:tblPr>
              <a:tblGrid>
                <a:gridCol w="430306">
                  <a:extLst>
                    <a:ext uri="{9D8B030D-6E8A-4147-A177-3AD203B41FA5}">
                      <a16:colId xmlns:a16="http://schemas.microsoft.com/office/drawing/2014/main" val="20000"/>
                    </a:ext>
                  </a:extLst>
                </a:gridCol>
                <a:gridCol w="8350624">
                  <a:extLst>
                    <a:ext uri="{9D8B030D-6E8A-4147-A177-3AD203B41FA5}">
                      <a16:colId xmlns:a16="http://schemas.microsoft.com/office/drawing/2014/main" val="20001"/>
                    </a:ext>
                  </a:extLst>
                </a:gridCol>
                <a:gridCol w="1788458">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672315">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Employment experiences of Japanese and Malaysian mothers caring for special needs children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Malaysia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099">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Memories of Japan: A Study of the Museums and Monuments of Mongolia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Mongolia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4068">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stories They Tell, 1941-1975 : Remembering and Interpreting War in Contemporary Popular Stories for Children in Japan and Southeast Asia (Philippines, Vietnam, and Cambodia)</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Philippines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93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Re-thinking </a:t>
                      </a:r>
                      <a:r>
                        <a:rPr lang="en-MY" sz="1600"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rPr>
                        <a:t>Journalism Pedagogy in Japan and ASEAN in the Digital-Global Age</a:t>
                      </a:r>
                      <a:endParaRPr lang="en-MY" sz="1600" dirty="0">
                        <a:solidFill>
                          <a:srgbClr val="FF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Philippines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8636">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Migrants' entry into Tokyo's Ecclesial space : The Archdiocese of Tokyo's Vision of a Multicultural Church</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Philippines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340">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Comparative study on the Development of TV White Space Management Practices (COST-Wise-MAP) in Japan, the Philippines, and Singapore</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Philippines</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623">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Forms of social support for Filipino Workers in Japan : Implications to Migrant Labor Policy and Practices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Philippines</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1494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Research on Fake News and Lessons from Japan for Southeast Asia</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Singapore</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70647">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49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Art the Seto Inland Sea: Examining the Impact of the Setouchi Triennale on Local Communities</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Singapore</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3201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50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LGBT activism, rights and visibility in global Japan: the case of Tokyo Rainbow Pride and Okinawa Pink Dot</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Singapore</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6975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Successful Application</a:t>
            </a:r>
            <a:endParaRPr lang="en-MY" sz="5400" b="1" dirty="0">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7496953"/>
              </p:ext>
            </p:extLst>
          </p:nvPr>
        </p:nvGraphicFramePr>
        <p:xfrm>
          <a:off x="3186953" y="-10877296"/>
          <a:ext cx="2963195" cy="6004450"/>
        </p:xfrm>
        <a:graphic>
          <a:graphicData uri="http://schemas.openxmlformats.org/drawingml/2006/table">
            <a:tbl>
              <a:tblPr/>
              <a:tblGrid>
                <a:gridCol w="10085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0266">
                  <a:extLst>
                    <a:ext uri="{9D8B030D-6E8A-4147-A177-3AD203B41FA5}">
                      <a16:colId xmlns:a16="http://schemas.microsoft.com/office/drawing/2014/main" val="20002"/>
                    </a:ext>
                  </a:extLst>
                </a:gridCol>
              </a:tblGrid>
              <a:tr h="0">
                <a:tc>
                  <a:txBody>
                    <a:bodyPr/>
                    <a:lstStyle/>
                    <a:p>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Themes of Research Projects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ctr"/>
                      <a:r>
                        <a:rPr lang="en-US" sz="100">
                          <a:effectLst/>
                          <a:latin typeface="ＭＳ Ｐゴシック" panose="020B0600070205080204" pitchFamily="34" charset="-128"/>
                        </a:rPr>
                        <a:t>Researchers</a:t>
                      </a:r>
                      <a:endParaRPr lang="en-US" sz="100">
                        <a:effectLst/>
                      </a:endParaRP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0"/>
                  </a:ext>
                </a:extLst>
              </a:tr>
              <a:tr h="66196">
                <a:tc>
                  <a:txBody>
                    <a:bodyPr/>
                    <a:lstStyle/>
                    <a:p>
                      <a:pPr algn="ctr"/>
                      <a:r>
                        <a:rPr lang="en-MY" sz="100">
                          <a:effectLst/>
                        </a:rPr>
                        <a:t>      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Modeling of Seafood Production and Marketing Systems of Bangladesh by Supporting Japanese Experiences for Ensuring Food Security and Enhancing Blue Economy in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pPr algn="l"/>
                      <a:r>
                        <a:rPr lang="en-MY" sz="100">
                          <a:effectLst/>
                        </a:rPr>
                        <a:t>MD Nazrul Islam(+1)</a:t>
                      </a:r>
                      <a:br>
                        <a:rPr lang="en-MY" sz="100">
                          <a:effectLst/>
                        </a:rPr>
                      </a:br>
                      <a:r>
                        <a:rPr lang="en-MY" sz="100">
                          <a:effectLst/>
                        </a:rPr>
                        <a:t>Associate Professor</a:t>
                      </a:r>
                      <a:br>
                        <a:rPr lang="en-MY" sz="100">
                          <a:effectLst/>
                        </a:rPr>
                      </a:br>
                      <a:r>
                        <a:rPr lang="en-MY" sz="100">
                          <a:effectLst/>
                        </a:rPr>
                        <a:t>Department of Geograrhy and Environment</a:t>
                      </a:r>
                      <a:br>
                        <a:rPr lang="en-MY" sz="100">
                          <a:effectLst/>
                        </a:rPr>
                      </a:br>
                      <a:r>
                        <a:rPr lang="en-MY" sz="100">
                          <a:effectLst/>
                        </a:rPr>
                        <a:t>Jahangirnagar University</a:t>
                      </a:r>
                      <a:br>
                        <a:rPr lang="en-MY" sz="100">
                          <a:effectLst/>
                        </a:rPr>
                      </a:br>
                      <a:r>
                        <a:rPr lang="en-MY" sz="100">
                          <a:effectLst/>
                        </a:rPr>
                        <a:t>                                            Bangladesh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1"/>
                  </a:ext>
                </a:extLst>
              </a:tr>
              <a:tr h="82650">
                <a:tc>
                  <a:txBody>
                    <a:bodyPr/>
                    <a:lstStyle/>
                    <a:p>
                      <a:pPr algn="ctr"/>
                      <a:r>
                        <a:rPr lang="en-MY" sz="100">
                          <a:effectLst/>
                        </a:rPr>
                        <a:t>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Identifying the Role of Tourism in the Process of Natural Disaster Recovery : Comparison between Earthquake Recovery in Kumamoto Prefecture and Hokkaido Prefecture</a:t>
                      </a:r>
                      <a:br>
                        <a:rPr lang="en-MY" sz="100">
                          <a:effectLst/>
                        </a:rPr>
                      </a:br>
                      <a:r>
                        <a:rPr lang="en-MY" sz="100">
                          <a:effectLst/>
                        </a:rPr>
                        <a:t>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Shing Chan(+1)</a:t>
                      </a:r>
                      <a:br>
                        <a:rPr lang="en-MY" sz="100">
                          <a:effectLst/>
                        </a:rPr>
                      </a:br>
                      <a:r>
                        <a:rPr lang="en-MY" sz="100">
                          <a:effectLst/>
                        </a:rPr>
                        <a:t>Research Assistant Professor</a:t>
                      </a:r>
                      <a:br>
                        <a:rPr lang="en-MY" sz="100">
                          <a:effectLst/>
                        </a:rPr>
                      </a:br>
                      <a:r>
                        <a:rPr lang="en-MY" sz="100">
                          <a:effectLst/>
                        </a:rPr>
                        <a:t>Department of Geography and Resource Management</a:t>
                      </a:r>
                      <a:br>
                        <a:rPr lang="en-MY" sz="100">
                          <a:effectLst/>
                        </a:rPr>
                      </a:br>
                      <a:r>
                        <a:rPr lang="en-MY" sz="100">
                          <a:effectLst/>
                        </a:rPr>
                        <a:t>The Chinese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2"/>
                  </a:ext>
                </a:extLst>
              </a:tr>
              <a:tr h="60711">
                <a:tc>
                  <a:txBody>
                    <a:bodyPr/>
                    <a:lstStyle/>
                    <a:p>
                      <a:pPr algn="ctr"/>
                      <a:r>
                        <a:rPr lang="en-MY" sz="100">
                          <a:effectLst/>
                        </a:rPr>
                        <a:t>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Networks of Faith and Profit: Buddhist Traders Between Japan and China, 838-1403</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Yiwen　Li</a:t>
                      </a:r>
                      <a:br>
                        <a:rPr lang="en-MY" sz="100">
                          <a:effectLst/>
                        </a:rPr>
                      </a:br>
                      <a:r>
                        <a:rPr lang="en-MY" sz="100">
                          <a:effectLst/>
                        </a:rPr>
                        <a:t>Assistant Professor</a:t>
                      </a:r>
                      <a:br>
                        <a:rPr lang="en-MY" sz="100">
                          <a:effectLst/>
                        </a:rPr>
                      </a:br>
                      <a:r>
                        <a:rPr lang="en-MY" sz="100">
                          <a:effectLst/>
                        </a:rPr>
                        <a:t>Department of Chinese and History</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3"/>
                  </a:ext>
                </a:extLst>
              </a:tr>
              <a:tr h="66196">
                <a:tc>
                  <a:txBody>
                    <a:bodyPr/>
                    <a:lstStyle/>
                    <a:p>
                      <a:pPr algn="ctr"/>
                      <a:r>
                        <a:rPr lang="en-MY" sz="100">
                          <a:effectLst/>
                        </a:rPr>
                        <a:t>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Logistic Collaboration among China, Japan and Korean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Hongmei Li</a:t>
                      </a:r>
                      <a:br>
                        <a:rPr lang="en-MY" sz="100">
                          <a:effectLst/>
                        </a:rPr>
                      </a:br>
                      <a:r>
                        <a:rPr lang="en-MY" sz="100">
                          <a:effectLst/>
                        </a:rPr>
                        <a:t>Associate Professor</a:t>
                      </a:r>
                      <a:br>
                        <a:rPr lang="en-MY" sz="100">
                          <a:effectLst/>
                        </a:rPr>
                      </a:br>
                      <a:r>
                        <a:rPr lang="en-MY" sz="100">
                          <a:effectLst/>
                        </a:rPr>
                        <a:t>Institute of World Economics</a:t>
                      </a:r>
                      <a:br>
                        <a:rPr lang="en-MY" sz="100">
                          <a:effectLst/>
                        </a:rPr>
                      </a:br>
                      <a:r>
                        <a:rPr lang="en-MY" sz="100">
                          <a:effectLst/>
                        </a:rPr>
                        <a:t>Northeast Asian Studies College</a:t>
                      </a:r>
                      <a:br>
                        <a:rPr lang="en-MY" sz="100">
                          <a:effectLst/>
                        </a:rPr>
                      </a:br>
                      <a:r>
                        <a:rPr lang="en-MY" sz="100">
                          <a:effectLst/>
                        </a:rPr>
                        <a:t>Jilin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4"/>
                  </a:ext>
                </a:extLst>
              </a:tr>
              <a:tr h="77165">
                <a:tc>
                  <a:txBody>
                    <a:bodyPr/>
                    <a:lstStyle/>
                    <a:p>
                      <a:pPr algn="ctr"/>
                      <a:r>
                        <a:rPr lang="en-MY" sz="100">
                          <a:effectLst/>
                        </a:rPr>
                        <a:t>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On Japanese Speakers' "Requirement Cancelling Speeches and Corresponding Replies" and "Requiring Speeches and Corresponding Replies"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Yang Sun</a:t>
                      </a:r>
                      <a:br>
                        <a:rPr lang="en-MY" sz="100">
                          <a:effectLst/>
                        </a:rPr>
                      </a:br>
                      <a:r>
                        <a:rPr lang="en-MY" sz="100">
                          <a:effectLst/>
                        </a:rPr>
                        <a:t>Associate Professorship</a:t>
                      </a:r>
                      <a:br>
                        <a:rPr lang="en-MY" sz="100">
                          <a:effectLst/>
                        </a:rPr>
                      </a:br>
                      <a:r>
                        <a:rPr lang="en-MY" sz="100">
                          <a:effectLst/>
                        </a:rPr>
                        <a:t>Department  of Japanese Languages</a:t>
                      </a:r>
                      <a:br>
                        <a:rPr lang="en-MY" sz="100">
                          <a:effectLst/>
                        </a:rPr>
                      </a:br>
                      <a:r>
                        <a:rPr lang="en-MY" sz="100">
                          <a:effectLst/>
                        </a:rPr>
                        <a:t>College of International Studies</a:t>
                      </a:r>
                      <a:br>
                        <a:rPr lang="en-MY" sz="100">
                          <a:effectLst/>
                        </a:rPr>
                      </a:br>
                      <a:r>
                        <a:rPr lang="en-MY" sz="100">
                          <a:effectLst/>
                        </a:rPr>
                        <a:t>Yangzhou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5"/>
                  </a:ext>
                </a:extLst>
              </a:tr>
              <a:tr h="60711">
                <a:tc>
                  <a:txBody>
                    <a:bodyPr/>
                    <a:lstStyle/>
                    <a:p>
                      <a:pPr algn="ctr"/>
                      <a:r>
                        <a:rPr lang="en-MY" sz="100">
                          <a:effectLst/>
                        </a:rPr>
                        <a:t>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Civil Actions in Manchukoku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Juan Tan</a:t>
                      </a:r>
                      <a:br>
                        <a:rPr lang="en-MY" sz="100">
                          <a:effectLst/>
                        </a:rPr>
                      </a:br>
                      <a:r>
                        <a:rPr lang="en-MY" sz="100">
                          <a:effectLst/>
                        </a:rPr>
                        <a:t>Lecturer</a:t>
                      </a:r>
                      <a:br>
                        <a:rPr lang="en-MY" sz="100">
                          <a:effectLst/>
                        </a:rPr>
                      </a:br>
                      <a:r>
                        <a:rPr lang="en-MY" sz="100">
                          <a:effectLst/>
                        </a:rPr>
                        <a:t>Institute of Modern Chinese History</a:t>
                      </a:r>
                      <a:br>
                        <a:rPr lang="en-MY" sz="100">
                          <a:effectLst/>
                        </a:rPr>
                      </a:br>
                      <a:r>
                        <a:rPr lang="en-MY" sz="100">
                          <a:effectLst/>
                        </a:rPr>
                        <a:t>Central China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6"/>
                  </a:ext>
                </a:extLst>
              </a:tr>
              <a:tr h="66196">
                <a:tc>
                  <a:txBody>
                    <a:bodyPr/>
                    <a:lstStyle/>
                    <a:p>
                      <a:pPr algn="ctr"/>
                      <a:r>
                        <a:rPr lang="en-MY" sz="100">
                          <a:effectLst/>
                        </a:rPr>
                        <a:t>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innovative mercantilism on Japan's High-speed rail development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Yin-nor Tjia</a:t>
                      </a:r>
                      <a:br>
                        <a:rPr lang="en-MY" sz="100">
                          <a:effectLst/>
                        </a:rPr>
                      </a:br>
                      <a:r>
                        <a:rPr lang="en-MY" sz="100">
                          <a:effectLst/>
                        </a:rPr>
                        <a:t>Assistant Professor</a:t>
                      </a:r>
                      <a:br>
                        <a:rPr lang="en-MY" sz="100">
                          <a:effectLst/>
                        </a:rPr>
                      </a:br>
                      <a:r>
                        <a:rPr lang="en-MY" sz="100">
                          <a:effectLst/>
                        </a:rPr>
                        <a:t>Department of Asian and International Studies</a:t>
                      </a:r>
                      <a:br>
                        <a:rPr lang="en-MY" sz="100">
                          <a:effectLst/>
                        </a:rPr>
                      </a:br>
                      <a:r>
                        <a:rPr lang="en-MY" sz="100">
                          <a:effectLst/>
                        </a:rPr>
                        <a:t>City University of Hong Kong</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7"/>
                  </a:ext>
                </a:extLst>
              </a:tr>
              <a:tr h="60711">
                <a:tc>
                  <a:txBody>
                    <a:bodyPr/>
                    <a:lstStyle/>
                    <a:p>
                      <a:pPr algn="ctr"/>
                      <a:r>
                        <a:rPr lang="en-MY" sz="100">
                          <a:effectLst/>
                        </a:rPr>
                        <a:t>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Review of the Characteristics of Accepting and Developing on Confucianism between Japan and China, based on Comparative Analysis of Image and so on about the Seventh String qin(important Cultural Properties Grade) of Japan and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Feng Wang(+5)</a:t>
                      </a:r>
                      <a:br>
                        <a:rPr lang="en-MY" sz="100">
                          <a:effectLst/>
                        </a:rPr>
                      </a:br>
                      <a:r>
                        <a:rPr lang="en-MY" sz="100">
                          <a:effectLst/>
                        </a:rPr>
                        <a:t>Professor</a:t>
                      </a:r>
                      <a:br>
                        <a:rPr lang="en-MY" sz="100">
                          <a:effectLst/>
                        </a:rPr>
                      </a:br>
                      <a:r>
                        <a:rPr lang="en-MY" sz="100">
                          <a:effectLst/>
                        </a:rPr>
                        <a:t>Chinese Studies</a:t>
                      </a:r>
                      <a:br>
                        <a:rPr lang="en-MY" sz="100">
                          <a:effectLst/>
                        </a:rPr>
                      </a:br>
                      <a:r>
                        <a:rPr lang="en-MY" sz="100">
                          <a:effectLst/>
                        </a:rPr>
                        <a:t>Peking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8"/>
                  </a:ext>
                </a:extLst>
              </a:tr>
              <a:tr h="71681">
                <a:tc>
                  <a:txBody>
                    <a:bodyPr/>
                    <a:lstStyle/>
                    <a:p>
                      <a:pPr algn="ctr"/>
                      <a:r>
                        <a:rPr lang="en-MY" sz="100">
                          <a:effectLst/>
                        </a:rPr>
                        <a:t>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Speech Act in Chinese and Japanese from Multi-linguistic and Multi-cultural Aspect - With "Account" and "Apologies" as Examples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Zhonlian Wen</a:t>
                      </a:r>
                      <a:br>
                        <a:rPr lang="en-MY" sz="100">
                          <a:effectLst/>
                        </a:rPr>
                      </a:br>
                      <a:r>
                        <a:rPr lang="en-MY" sz="100">
                          <a:effectLst/>
                        </a:rPr>
                        <a:t>Professor</a:t>
                      </a:r>
                      <a:br>
                        <a:rPr lang="en-MY" sz="100">
                          <a:effectLst/>
                        </a:rPr>
                      </a:br>
                      <a:r>
                        <a:rPr lang="en-MY" sz="100">
                          <a:effectLst/>
                        </a:rPr>
                        <a:t>Japanese Department</a:t>
                      </a:r>
                      <a:br>
                        <a:rPr lang="en-MY" sz="100">
                          <a:effectLst/>
                        </a:rPr>
                      </a:br>
                      <a:r>
                        <a:rPr lang="en-MY" sz="100">
                          <a:effectLst/>
                        </a:rPr>
                        <a:t>Foreign Language Institute</a:t>
                      </a:r>
                      <a:br>
                        <a:rPr lang="en-MY" sz="100">
                          <a:effectLst/>
                        </a:rPr>
                      </a:br>
                      <a:r>
                        <a:rPr lang="en-MY" sz="100">
                          <a:effectLst/>
                        </a:rPr>
                        <a:t>Shanghai University of Electric Power</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09"/>
                  </a:ext>
                </a:extLst>
              </a:tr>
              <a:tr h="66196">
                <a:tc>
                  <a:txBody>
                    <a:bodyPr/>
                    <a:lstStyle/>
                    <a:p>
                      <a:pPr algn="ctr"/>
                      <a:r>
                        <a:rPr lang="en-MY" sz="100">
                          <a:effectLst/>
                        </a:rPr>
                        <a:t>10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Consumption of the Stories on Japanese Samurai and the Chinese View of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Mei Zhang</a:t>
                      </a:r>
                      <a:br>
                        <a:rPr lang="en-MY" sz="100">
                          <a:effectLst/>
                        </a:rPr>
                      </a:br>
                      <a:r>
                        <a:rPr lang="en-MY" sz="100">
                          <a:effectLst/>
                        </a:rPr>
                        <a:t>Assistant Professor</a:t>
                      </a:r>
                      <a:br>
                        <a:rPr lang="en-MY" sz="100">
                          <a:effectLst/>
                        </a:rPr>
                      </a:br>
                      <a:r>
                        <a:rPr lang="en-MY" sz="100">
                          <a:effectLst/>
                        </a:rPr>
                        <a:t>Institute of Japanese Studies</a:t>
                      </a:r>
                      <a:br>
                        <a:rPr lang="en-MY" sz="100">
                          <a:effectLst/>
                        </a:rPr>
                      </a:br>
                      <a:r>
                        <a:rPr lang="en-MY" sz="100">
                          <a:effectLst/>
                        </a:rPr>
                        <a:t>Chinese Academy of Social Sciences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0"/>
                  </a:ext>
                </a:extLst>
              </a:tr>
              <a:tr h="60711">
                <a:tc>
                  <a:txBody>
                    <a:bodyPr/>
                    <a:lstStyle/>
                    <a:p>
                      <a:pPr algn="ctr"/>
                      <a:r>
                        <a:rPr lang="en-MY" sz="100">
                          <a:effectLst/>
                        </a:rPr>
                        <a:t>11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Family Education Strategies and Social Network in Skilled Migrants from China in Japan: Mixed Methods Research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Weiguo Zhao</a:t>
                      </a:r>
                      <a:br>
                        <a:rPr lang="en-MY" sz="100">
                          <a:effectLst/>
                        </a:rPr>
                      </a:br>
                      <a:r>
                        <a:rPr lang="en-MY" sz="100">
                          <a:effectLst/>
                        </a:rPr>
                        <a:t>Associate Professor</a:t>
                      </a:r>
                      <a:br>
                        <a:rPr lang="en-MY" sz="100">
                          <a:effectLst/>
                        </a:rPr>
                      </a:br>
                      <a:r>
                        <a:rPr lang="en-MY" sz="100">
                          <a:effectLst/>
                        </a:rPr>
                        <a:t>School of Psychology</a:t>
                      </a:r>
                      <a:br>
                        <a:rPr lang="en-MY" sz="100">
                          <a:effectLst/>
                        </a:rPr>
                      </a:br>
                      <a:r>
                        <a:rPr lang="en-MY" sz="100">
                          <a:effectLst/>
                        </a:rPr>
                        <a:t>Shangdon Normal University</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1"/>
                  </a:ext>
                </a:extLst>
              </a:tr>
              <a:tr h="60711">
                <a:tc>
                  <a:txBody>
                    <a:bodyPr/>
                    <a:lstStyle/>
                    <a:p>
                      <a:pPr algn="ctr"/>
                      <a:r>
                        <a:rPr lang="en-MY" sz="100">
                          <a:effectLst/>
                        </a:rPr>
                        <a:t>12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Acceptance and Transliaation of Modern Japanese Literature in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Yujiao Zhao</a:t>
                      </a:r>
                      <a:br>
                        <a:rPr lang="en-MY" sz="100">
                          <a:effectLst/>
                        </a:rPr>
                      </a:br>
                      <a:r>
                        <a:rPr lang="en-MY" sz="100">
                          <a:effectLst/>
                        </a:rPr>
                        <a:t>Lectrure</a:t>
                      </a:r>
                      <a:br>
                        <a:rPr lang="en-MY" sz="100">
                          <a:effectLst/>
                        </a:rPr>
                      </a:br>
                      <a:r>
                        <a:rPr lang="en-MY" sz="100">
                          <a:effectLst/>
                        </a:rPr>
                        <a:t>School of Foreign Languages</a:t>
                      </a:r>
                      <a:br>
                        <a:rPr lang="en-MY" sz="100">
                          <a:effectLst/>
                        </a:rPr>
                      </a:br>
                      <a:r>
                        <a:rPr lang="en-MY" sz="100">
                          <a:effectLst/>
                        </a:rPr>
                        <a:t>Tianjin University of Commerce</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2"/>
                  </a:ext>
                </a:extLst>
              </a:tr>
              <a:tr h="71681">
                <a:tc>
                  <a:txBody>
                    <a:bodyPr/>
                    <a:lstStyle/>
                    <a:p>
                      <a:pPr algn="ctr"/>
                      <a:r>
                        <a:rPr lang="en-MY" sz="100">
                          <a:effectLst/>
                        </a:rPr>
                        <a:t>13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 of Human-Thing Relationship in the Inheritance of Japanese Craftsmanship</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Feifei Zhou</a:t>
                      </a:r>
                      <a:br>
                        <a:rPr lang="en-MY" sz="100">
                          <a:effectLst/>
                        </a:rPr>
                      </a:br>
                      <a:r>
                        <a:rPr lang="en-MY" sz="100">
                          <a:effectLst/>
                        </a:rPr>
                        <a:t>Associate Professor</a:t>
                      </a:r>
                      <a:br>
                        <a:rPr lang="en-MY" sz="100">
                          <a:effectLst/>
                        </a:rPr>
                      </a:br>
                      <a:r>
                        <a:rPr lang="en-MY" sz="100">
                          <a:effectLst/>
                        </a:rPr>
                        <a:t>College of Foreign Languages</a:t>
                      </a:r>
                      <a:br>
                        <a:rPr lang="en-MY" sz="100">
                          <a:effectLst/>
                        </a:rPr>
                      </a:br>
                      <a:r>
                        <a:rPr lang="en-MY" sz="100">
                          <a:effectLst/>
                        </a:rPr>
                        <a:t>Nanjing University  of Aeronautics and Astronautics</a:t>
                      </a:r>
                      <a:br>
                        <a:rPr lang="en-MY" sz="100">
                          <a:effectLst/>
                        </a:rPr>
                      </a:br>
                      <a:r>
                        <a:rPr lang="en-MY" sz="100">
                          <a:effectLst/>
                        </a:rPr>
                        <a:t/>
                      </a:r>
                      <a:br>
                        <a:rPr lang="en-MY" sz="100">
                          <a:effectLst/>
                        </a:rPr>
                      </a:br>
                      <a:r>
                        <a:rPr lang="en-MY" sz="100">
                          <a:effectLst/>
                        </a:rPr>
                        <a:t>                                            China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3"/>
                  </a:ext>
                </a:extLst>
              </a:tr>
              <a:tr h="66196">
                <a:tc>
                  <a:txBody>
                    <a:bodyPr/>
                    <a:lstStyle/>
                    <a:p>
                      <a:pPr algn="ctr"/>
                      <a:r>
                        <a:rPr lang="en-MY" sz="100">
                          <a:effectLst/>
                        </a:rPr>
                        <a:t>14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 and Malaysia : Exploring Collaboration in Defence Manufacturing Capabilities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Chinnasamy Agamudainambi Malarvizhi(+2)</a:t>
                      </a:r>
                      <a:br>
                        <a:rPr lang="en-MY" sz="100">
                          <a:effectLst/>
                        </a:rPr>
                      </a:br>
                      <a:r>
                        <a:rPr lang="en-MY" sz="100">
                          <a:effectLst/>
                        </a:rPr>
                        <a:t>Senior Lecturer</a:t>
                      </a:r>
                      <a:br>
                        <a:rPr lang="en-MY" sz="100">
                          <a:effectLst/>
                        </a:rPr>
                      </a:br>
                      <a:r>
                        <a:rPr lang="en-MY" sz="100">
                          <a:effectLst/>
                        </a:rPr>
                        <a:t>Faculty of Management</a:t>
                      </a:r>
                      <a:br>
                        <a:rPr lang="en-MY" sz="100">
                          <a:effectLst/>
                        </a:rPr>
                      </a:br>
                      <a:r>
                        <a:rPr lang="en-MY" sz="100">
                          <a:effectLst/>
                        </a:rPr>
                        <a:t>Multimedia University, Malaysia</a:t>
                      </a:r>
                      <a:br>
                        <a:rPr lang="en-MY" sz="100">
                          <a:effectLst/>
                        </a:rPr>
                      </a:br>
                      <a:r>
                        <a:rPr lang="en-MY" sz="100">
                          <a:effectLst/>
                        </a:rPr>
                        <a:t/>
                      </a:r>
                      <a:br>
                        <a:rPr lang="en-MY" sz="100">
                          <a:effectLst/>
                        </a:rPr>
                      </a:br>
                      <a:r>
                        <a:rPr lang="en-MY" sz="100">
                          <a:effectLst/>
                        </a:rPr>
                        <a:t>                                            India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4"/>
                  </a:ext>
                </a:extLst>
              </a:tr>
              <a:tr h="88134">
                <a:tc>
                  <a:txBody>
                    <a:bodyPr/>
                    <a:lstStyle/>
                    <a:p>
                      <a:pPr algn="ctr"/>
                      <a:r>
                        <a:rPr lang="en-MY" sz="100">
                          <a:effectLst/>
                        </a:rPr>
                        <a:t>15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Nuclear and Japanese Literature: A Comparative Study on Nuclear Controversy within Japanese Literary Works Published Before and Post Fukushima Nuclear Accident 2011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Mohammad Gandhi Amannullah</a:t>
                      </a:r>
                      <a:br>
                        <a:rPr lang="en-MY" sz="100">
                          <a:effectLst/>
                        </a:rPr>
                      </a:br>
                      <a:r>
                        <a:rPr lang="en-MY" sz="100">
                          <a:effectLst/>
                        </a:rPr>
                        <a:t>Permanent Lecturer and Researcher</a:t>
                      </a:r>
                      <a:br>
                        <a:rPr lang="en-MY" sz="100">
                          <a:effectLst/>
                        </a:rPr>
                      </a:br>
                      <a:r>
                        <a:rPr lang="en-MY" sz="100">
                          <a:effectLst/>
                        </a:rPr>
                        <a:t>Department of Japanese Studies</a:t>
                      </a:r>
                      <a:br>
                        <a:rPr lang="en-MY" sz="100">
                          <a:effectLst/>
                        </a:rPr>
                      </a:br>
                      <a:r>
                        <a:rPr lang="en-MY" sz="100">
                          <a:effectLst/>
                        </a:rPr>
                        <a:t>Faculty of Humanities</a:t>
                      </a:r>
                      <a:br>
                        <a:rPr lang="en-MY" sz="100">
                          <a:effectLst/>
                        </a:rPr>
                      </a:br>
                      <a:r>
                        <a:rPr lang="en-MY" sz="100">
                          <a:effectLst/>
                        </a:rPr>
                        <a:t>Universitas Airlangga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5"/>
                  </a:ext>
                </a:extLst>
              </a:tr>
              <a:tr h="77165">
                <a:tc>
                  <a:txBody>
                    <a:bodyPr/>
                    <a:lstStyle/>
                    <a:p>
                      <a:pPr algn="ctr"/>
                      <a:r>
                        <a:rPr lang="en-MY" sz="100">
                          <a:effectLst/>
                        </a:rPr>
                        <a:t>16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Diversifying Japanese Trading Commodities in the Netherlands East Indies (1868-1942)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Meta Sekar Puji Astuti(+1)</a:t>
                      </a:r>
                      <a:br>
                        <a:rPr lang="en-MY" sz="100">
                          <a:effectLst/>
                        </a:rPr>
                      </a:br>
                      <a:r>
                        <a:rPr lang="en-MY" sz="100">
                          <a:effectLst/>
                        </a:rPr>
                        <a:t>Researcher / Lecturer</a:t>
                      </a:r>
                      <a:br>
                        <a:rPr lang="en-MY" sz="100">
                          <a:effectLst/>
                        </a:rPr>
                      </a:br>
                      <a:r>
                        <a:rPr lang="en-MY" sz="100">
                          <a:effectLst/>
                        </a:rPr>
                        <a:t>Japanese Literature Department</a:t>
                      </a:r>
                      <a:br>
                        <a:rPr lang="en-MY" sz="100">
                          <a:effectLst/>
                        </a:rPr>
                      </a:br>
                      <a:r>
                        <a:rPr lang="en-MY" sz="100">
                          <a:effectLst/>
                        </a:rPr>
                        <a:t>Faculty of Humanities</a:t>
                      </a:r>
                      <a:br>
                        <a:rPr lang="en-MY" sz="100">
                          <a:effectLst/>
                        </a:rPr>
                      </a:br>
                      <a:r>
                        <a:rPr lang="en-MY" sz="100">
                          <a:effectLst/>
                        </a:rPr>
                        <a:t>Hasanuddin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6"/>
                  </a:ext>
                </a:extLst>
              </a:tr>
              <a:tr h="82650">
                <a:tc>
                  <a:txBody>
                    <a:bodyPr/>
                    <a:lstStyle/>
                    <a:p>
                      <a:pPr algn="ctr"/>
                      <a:r>
                        <a:rPr lang="en-MY" sz="100">
                          <a:effectLst/>
                        </a:rPr>
                        <a:t>17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Japanese and Indonesian Backchannel Behavior (contrastive analysis on listener role in interaction)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Lisda Nurjaleka</a:t>
                      </a:r>
                      <a:br>
                        <a:rPr lang="en-MY" sz="100">
                          <a:effectLst/>
                        </a:rPr>
                      </a:br>
                      <a:r>
                        <a:rPr lang="en-MY" sz="100">
                          <a:effectLst/>
                        </a:rPr>
                        <a:t>Lecturer</a:t>
                      </a:r>
                      <a:br>
                        <a:rPr lang="en-MY" sz="100">
                          <a:effectLst/>
                        </a:rPr>
                      </a:br>
                      <a:r>
                        <a:rPr lang="en-MY" sz="100">
                          <a:effectLst/>
                        </a:rPr>
                        <a:t>Japanese Language Education Department</a:t>
                      </a:r>
                      <a:br>
                        <a:rPr lang="en-MY" sz="100">
                          <a:effectLst/>
                        </a:rPr>
                      </a:br>
                      <a:r>
                        <a:rPr lang="en-MY" sz="100">
                          <a:effectLst/>
                        </a:rPr>
                        <a:t>Faculty of Language and Art</a:t>
                      </a:r>
                      <a:br>
                        <a:rPr lang="en-MY" sz="100">
                          <a:effectLst/>
                        </a:rPr>
                      </a:br>
                      <a:r>
                        <a:rPr lang="en-MY" sz="100">
                          <a:effectLst/>
                        </a:rPr>
                        <a:t>Universitas Negeri Semarang</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7"/>
                  </a:ext>
                </a:extLst>
              </a:tr>
              <a:tr h="71681">
                <a:tc>
                  <a:txBody>
                    <a:bodyPr/>
                    <a:lstStyle/>
                    <a:p>
                      <a:pPr algn="ctr"/>
                      <a:r>
                        <a:rPr lang="en-MY" sz="100">
                          <a:effectLst/>
                        </a:rPr>
                        <a:t>18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Decision Making Process in Public Policy: An Analysis of the impact of Jakarta-Bandung Highspeed Railway Project on Japan-Indonesia Bilateral Relations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Pasha Julian Aldrin</a:t>
                      </a:r>
                      <a:br>
                        <a:rPr lang="en-MY" sz="100">
                          <a:effectLst/>
                        </a:rPr>
                      </a:br>
                      <a:r>
                        <a:rPr lang="en-MY" sz="100">
                          <a:effectLst/>
                        </a:rPr>
                        <a:t>Head</a:t>
                      </a:r>
                      <a:br>
                        <a:rPr lang="en-MY" sz="100">
                          <a:effectLst/>
                        </a:rPr>
                      </a:br>
                      <a:r>
                        <a:rPr lang="en-MY" sz="100">
                          <a:effectLst/>
                        </a:rPr>
                        <a:t>Department of Political Science</a:t>
                      </a:r>
                      <a:br>
                        <a:rPr lang="en-MY" sz="100">
                          <a:effectLst/>
                        </a:rPr>
                      </a:br>
                      <a:r>
                        <a:rPr lang="en-MY" sz="100">
                          <a:effectLst/>
                        </a:rPr>
                        <a:t>Faculty of Political and Social Sciences</a:t>
                      </a:r>
                      <a:br>
                        <a:rPr lang="en-MY" sz="100">
                          <a:effectLst/>
                        </a:rPr>
                      </a:br>
                      <a:r>
                        <a:rPr lang="en-MY" sz="100">
                          <a:effectLst/>
                        </a:rPr>
                        <a:t>University of Indonesia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8"/>
                  </a:ext>
                </a:extLst>
              </a:tr>
              <a:tr h="71681">
                <a:tc>
                  <a:txBody>
                    <a:bodyPr/>
                    <a:lstStyle/>
                    <a:p>
                      <a:pPr algn="ctr"/>
                      <a:r>
                        <a:rPr lang="en-MY" sz="100">
                          <a:effectLst/>
                        </a:rPr>
                        <a:t>19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Habitus, CapitaLand Field of Indonesian Kenshusei &amp; Jisshusei in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Roberto Masami Prabowo(+2)</a:t>
                      </a:r>
                      <a:br>
                        <a:rPr lang="en-MY" sz="100">
                          <a:effectLst/>
                        </a:rPr>
                      </a:br>
                      <a:r>
                        <a:rPr lang="en-MY" sz="100">
                          <a:effectLst/>
                        </a:rPr>
                        <a:t>Form　Member　Structure</a:t>
                      </a:r>
                      <a:br>
                        <a:rPr lang="en-MY" sz="100">
                          <a:effectLst/>
                        </a:rPr>
                      </a:br>
                      <a:r>
                        <a:rPr lang="en-MY" sz="100">
                          <a:effectLst/>
                        </a:rPr>
                        <a:t>Faculty of Humanity-Japanese Language</a:t>
                      </a:r>
                      <a:br>
                        <a:rPr lang="en-MY" sz="100">
                          <a:effectLst/>
                        </a:rPr>
                      </a:br>
                      <a:r>
                        <a:rPr lang="en-MY" sz="100">
                          <a:effectLst/>
                        </a:rPr>
                        <a:t>Bina Nusantara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19"/>
                  </a:ext>
                </a:extLst>
              </a:tr>
              <a:tr h="60711">
                <a:tc>
                  <a:txBody>
                    <a:bodyPr/>
                    <a:lstStyle/>
                    <a:p>
                      <a:pPr algn="ctr"/>
                      <a:r>
                        <a:rPr lang="en-MY" sz="100">
                          <a:effectLst/>
                        </a:rPr>
                        <a:t>20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Community Based Development of Rice Straw Craft in Japan: Experiences and Development Pattern Learned for Rice Farming Community in Indonesia (study case Klaten Regency)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Pandu Purwandaru(+1)</a:t>
                      </a:r>
                      <a:br>
                        <a:rPr lang="en-MY" sz="100">
                          <a:effectLst/>
                        </a:rPr>
                      </a:br>
                      <a:r>
                        <a:rPr lang="en-MY" sz="100">
                          <a:effectLst/>
                        </a:rPr>
                        <a:t>Lecturer</a:t>
                      </a:r>
                      <a:br>
                        <a:rPr lang="en-MY" sz="100">
                          <a:effectLst/>
                        </a:rPr>
                      </a:br>
                      <a:r>
                        <a:rPr lang="en-MY" sz="100">
                          <a:effectLst/>
                        </a:rPr>
                        <a:t>Universitas Pembangunan Jaya</a:t>
                      </a:r>
                      <a:br>
                        <a:rPr lang="en-MY" sz="100">
                          <a:effectLst/>
                        </a:rPr>
                      </a:br>
                      <a:r>
                        <a:rPr lang="en-MY" sz="100">
                          <a:effectLst/>
                        </a:rPr>
                        <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0"/>
                  </a:ext>
                </a:extLst>
              </a:tr>
              <a:tr h="66196">
                <a:tc>
                  <a:txBody>
                    <a:bodyPr/>
                    <a:lstStyle/>
                    <a:p>
                      <a:pPr algn="ctr"/>
                      <a:r>
                        <a:rPr lang="en-MY" sz="100">
                          <a:effectLst/>
                        </a:rPr>
                        <a:t>21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Between Visual and Verbal Receptions: Interpreting and Promoting Ainu Folktales and Culture among Students of West Java and Bali Provinces,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Ida Ayu Laksmita Sari(+1)</a:t>
                      </a:r>
                      <a:br>
                        <a:rPr lang="en-MY" sz="100">
                          <a:effectLst/>
                        </a:rPr>
                      </a:br>
                      <a:r>
                        <a:rPr lang="en-MY" sz="100">
                          <a:effectLst/>
                        </a:rPr>
                        <a:t>Junior Lecturer</a:t>
                      </a:r>
                      <a:br>
                        <a:rPr lang="en-MY" sz="100">
                          <a:effectLst/>
                        </a:rPr>
                      </a:br>
                      <a:r>
                        <a:rPr lang="en-MY" sz="100">
                          <a:effectLst/>
                        </a:rPr>
                        <a:t>Japanese Department</a:t>
                      </a:r>
                      <a:br>
                        <a:rPr lang="en-MY" sz="100">
                          <a:effectLst/>
                        </a:rPr>
                      </a:br>
                      <a:r>
                        <a:rPr lang="en-MY" sz="100">
                          <a:effectLst/>
                        </a:rPr>
                        <a:t>Faculty of Arts</a:t>
                      </a:r>
                      <a:br>
                        <a:rPr lang="en-MY" sz="100">
                          <a:effectLst/>
                        </a:rPr>
                      </a:br>
                      <a:r>
                        <a:rPr lang="en-MY" sz="100">
                          <a:effectLst/>
                        </a:rPr>
                        <a:t>Udayana University</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1"/>
                  </a:ext>
                </a:extLst>
              </a:tr>
              <a:tr h="55227">
                <a:tc>
                  <a:txBody>
                    <a:bodyPr/>
                    <a:lstStyle/>
                    <a:p>
                      <a:pPr algn="ctr"/>
                      <a:r>
                        <a:rPr lang="en-MY" sz="100">
                          <a:effectLst/>
                        </a:rPr>
                        <a:t>22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Examining Identity and Belonging of Youth Descendants of Japanese-Indonesian International Marriages Living in Japan and Indonesia: A Comparison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Nino Viartasiwi</a:t>
                      </a:r>
                      <a:br>
                        <a:rPr lang="en-MY" sz="100">
                          <a:effectLst/>
                        </a:rPr>
                      </a:br>
                      <a:r>
                        <a:rPr lang="en-MY" sz="100">
                          <a:effectLst/>
                        </a:rPr>
                        <a:t>Senior Research Fellow</a:t>
                      </a:r>
                      <a:br>
                        <a:rPr lang="en-MY" sz="100">
                          <a:effectLst/>
                        </a:rPr>
                      </a:br>
                      <a:r>
                        <a:rPr lang="en-MY" sz="100">
                          <a:effectLst/>
                        </a:rPr>
                        <a:t>Resilience Development Initiative</a:t>
                      </a:r>
                      <a:br>
                        <a:rPr lang="en-MY" sz="100">
                          <a:effectLst/>
                        </a:rPr>
                      </a:br>
                      <a:r>
                        <a:rPr lang="en-MY" sz="100">
                          <a:effectLst/>
                        </a:rPr>
                        <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2"/>
                  </a:ext>
                </a:extLst>
              </a:tr>
              <a:tr h="60711">
                <a:tc>
                  <a:txBody>
                    <a:bodyPr/>
                    <a:lstStyle/>
                    <a:p>
                      <a:pPr algn="ctr"/>
                      <a:r>
                        <a:rPr lang="en-MY" sz="100">
                          <a:effectLst/>
                        </a:rPr>
                        <a:t>23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 Searching of Modernity: Articles on Japan in the Chinese Indonesian Media in 1945-1955</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Yerry Wirawan</a:t>
                      </a:r>
                      <a:br>
                        <a:rPr lang="en-MY" sz="100">
                          <a:effectLst/>
                        </a:rPr>
                      </a:br>
                      <a:r>
                        <a:rPr lang="en-MY" sz="100">
                          <a:effectLst/>
                        </a:rPr>
                        <a:t>Lecturer</a:t>
                      </a:r>
                      <a:br>
                        <a:rPr lang="en-MY" sz="100">
                          <a:effectLst/>
                        </a:rPr>
                      </a:br>
                      <a:r>
                        <a:rPr lang="en-MY" sz="100">
                          <a:effectLst/>
                        </a:rPr>
                        <a:t>History Department</a:t>
                      </a:r>
                      <a:br>
                        <a:rPr lang="en-MY" sz="100">
                          <a:effectLst/>
                        </a:rPr>
                      </a:br>
                      <a:r>
                        <a:rPr lang="en-MY" sz="100">
                          <a:effectLst/>
                        </a:rPr>
                        <a:t>Faculty of Literature</a:t>
                      </a:r>
                      <a:br>
                        <a:rPr lang="en-MY" sz="100">
                          <a:effectLst/>
                        </a:rPr>
                      </a:br>
                      <a:r>
                        <a:rPr lang="en-MY" sz="100">
                          <a:effectLst/>
                        </a:rPr>
                        <a:t>Universitas Sanata Dharma</a:t>
                      </a:r>
                      <a:br>
                        <a:rPr lang="en-MY" sz="100">
                          <a:effectLst/>
                        </a:rPr>
                      </a:br>
                      <a:r>
                        <a:rPr lang="en-MY" sz="100">
                          <a:effectLst/>
                        </a:rPr>
                        <a:t/>
                      </a:r>
                      <a:br>
                        <a:rPr lang="en-MY" sz="100">
                          <a:effectLst/>
                        </a:rPr>
                      </a:br>
                      <a:r>
                        <a:rPr lang="en-MY" sz="100">
                          <a:effectLst/>
                        </a:rPr>
                        <a:t>                                     Indonesia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3"/>
                  </a:ext>
                </a:extLst>
              </a:tr>
              <a:tr h="60711">
                <a:tc>
                  <a:txBody>
                    <a:bodyPr/>
                    <a:lstStyle/>
                    <a:p>
                      <a:pPr algn="ctr"/>
                      <a:r>
                        <a:rPr lang="en-MY" sz="100">
                          <a:effectLst/>
                        </a:rPr>
                        <a:t>24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Becoming Korean: A Postcolonial History of Japanese Wives in</a:t>
                      </a:r>
                      <a:br>
                        <a:rPr lang="en-MY" sz="100">
                          <a:effectLst/>
                        </a:rPr>
                      </a:br>
                      <a:r>
                        <a:rPr lang="en-MY" sz="100">
                          <a:effectLst/>
                        </a:rPr>
                        <a:t>the Chōsen Sōren Community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KumHee Cho</a:t>
                      </a:r>
                      <a:br>
                        <a:rPr lang="en-MY" sz="100">
                          <a:effectLst/>
                        </a:rPr>
                      </a:br>
                      <a:r>
                        <a:rPr lang="en-MY" sz="100">
                          <a:effectLst/>
                        </a:rPr>
                        <a:t>Affiliated Scholar</a:t>
                      </a:r>
                      <a:br>
                        <a:rPr lang="en-MY" sz="100">
                          <a:effectLst/>
                        </a:rPr>
                      </a:br>
                      <a:r>
                        <a:rPr lang="en-MY" sz="100">
                          <a:effectLst/>
                        </a:rPr>
                        <a:t>History Department,</a:t>
                      </a:r>
                      <a:br>
                        <a:rPr lang="en-MY" sz="100">
                          <a:effectLst/>
                        </a:rPr>
                      </a:br>
                      <a:r>
                        <a:rPr lang="en-MY" sz="100">
                          <a:effectLst/>
                        </a:rPr>
                        <a:t>University of Hong Kong</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4"/>
                  </a:ext>
                </a:extLst>
              </a:tr>
              <a:tr h="55227">
                <a:tc>
                  <a:txBody>
                    <a:bodyPr/>
                    <a:lstStyle/>
                    <a:p>
                      <a:pPr algn="ctr"/>
                      <a:r>
                        <a:rPr lang="en-MY" sz="100">
                          <a:effectLst/>
                        </a:rPr>
                        <a:t>25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in Cultural Aspects of the Tokugawa Shogunate's Diplomatic Policy Towards Joseon dynasty through the Analysis of the Theme of Gold-Leafed Folding Screen Presented by the Tokugawa shogunate in 1711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Jung Miyeon</a:t>
                      </a:r>
                      <a:br>
                        <a:rPr lang="en-MY" sz="100">
                          <a:effectLst/>
                        </a:rPr>
                      </a:br>
                      <a:r>
                        <a:rPr lang="en-MY" sz="100">
                          <a:effectLst/>
                        </a:rPr>
                        <a:t>Curator</a:t>
                      </a:r>
                      <a:br>
                        <a:rPr lang="en-MY" sz="100">
                          <a:effectLst/>
                        </a:rPr>
                      </a:br>
                      <a:r>
                        <a:rPr lang="en-MY" sz="100">
                          <a:effectLst/>
                        </a:rPr>
                        <a:t>National Museum of Korea</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5"/>
                  </a:ext>
                </a:extLst>
              </a:tr>
              <a:tr h="49742">
                <a:tc>
                  <a:txBody>
                    <a:bodyPr/>
                    <a:lstStyle/>
                    <a:p>
                      <a:pPr algn="ctr"/>
                      <a:r>
                        <a:rPr lang="en-MY" sz="100">
                          <a:effectLst/>
                        </a:rPr>
                        <a:t>26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Japanese Residents at Jeju in Colonial Period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Ko Young Ja(+1)</a:t>
                      </a:r>
                      <a:br>
                        <a:rPr lang="en-MY" sz="100">
                          <a:effectLst/>
                        </a:rPr>
                      </a:br>
                      <a:r>
                        <a:rPr lang="en-MY" sz="100">
                          <a:effectLst/>
                        </a:rPr>
                        <a:t>Principal Researcher</a:t>
                      </a:r>
                      <a:br>
                        <a:rPr lang="en-MY" sz="100">
                          <a:effectLst/>
                        </a:rPr>
                      </a:br>
                      <a:r>
                        <a:rPr lang="en-MY" sz="100">
                          <a:effectLst/>
                        </a:rPr>
                        <a:t>Jeju Narrative &amp; Documentary Institute</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6"/>
                  </a:ext>
                </a:extLst>
              </a:tr>
              <a:tr h="55227">
                <a:tc>
                  <a:txBody>
                    <a:bodyPr/>
                    <a:lstStyle/>
                    <a:p>
                      <a:pPr algn="ctr"/>
                      <a:r>
                        <a:rPr lang="en-MY" sz="100">
                          <a:effectLst/>
                        </a:rPr>
                        <a:t>27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Ryukyu envoy and the East Asian Exchange Network in the Early modern era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Hoyun</a:t>
                      </a:r>
                      <a:br>
                        <a:rPr lang="en-MY" sz="100">
                          <a:effectLst/>
                        </a:rPr>
                      </a:br>
                      <a:r>
                        <a:rPr lang="en-MY" sz="100">
                          <a:effectLst/>
                        </a:rPr>
                        <a:t>Assistant Professor</a:t>
                      </a:r>
                      <a:br>
                        <a:rPr lang="en-MY" sz="100">
                          <a:effectLst/>
                        </a:rPr>
                      </a:br>
                      <a:r>
                        <a:rPr lang="en-MY" sz="100">
                          <a:effectLst/>
                        </a:rPr>
                        <a:t>Department of Liberal Arts</a:t>
                      </a:r>
                      <a:br>
                        <a:rPr lang="en-MY" sz="100">
                          <a:effectLst/>
                        </a:rPr>
                      </a:br>
                      <a:r>
                        <a:rPr lang="en-MY" sz="100">
                          <a:effectLst/>
                        </a:rPr>
                        <a:t>Seoul Christian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7"/>
                  </a:ext>
                </a:extLst>
              </a:tr>
              <a:tr h="82650">
                <a:tc>
                  <a:txBody>
                    <a:bodyPr/>
                    <a:lstStyle/>
                    <a:p>
                      <a:pPr algn="ctr"/>
                      <a:r>
                        <a:rPr lang="en-MY" sz="100">
                          <a:effectLst/>
                        </a:rPr>
                        <a:t>28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of South Korean and Chinese Processes with Japan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Park Kyung-Min</a:t>
                      </a:r>
                      <a:br>
                        <a:rPr lang="en-MY" sz="100">
                          <a:effectLst/>
                        </a:rPr>
                      </a:br>
                      <a:r>
                        <a:rPr lang="en-MY" sz="100">
                          <a:effectLst/>
                        </a:rPr>
                        <a:t>Part Time Lecturer</a:t>
                      </a:r>
                      <a:br>
                        <a:rPr lang="en-MY" sz="100">
                          <a:effectLst/>
                        </a:rPr>
                      </a:br>
                      <a:r>
                        <a:rPr lang="en-MY" sz="100">
                          <a:effectLst/>
                        </a:rPr>
                        <a:t>Department of Japanese Studies</a:t>
                      </a:r>
                      <a:br>
                        <a:rPr lang="en-MY" sz="100">
                          <a:effectLst/>
                        </a:rPr>
                      </a:br>
                      <a:r>
                        <a:rPr lang="en-MY" sz="100">
                          <a:effectLst/>
                        </a:rPr>
                        <a:t>Global College of Humanities and Area Studies</a:t>
                      </a:r>
                      <a:br>
                        <a:rPr lang="en-MY" sz="100">
                          <a:effectLst/>
                        </a:rPr>
                      </a:br>
                      <a:r>
                        <a:rPr lang="en-MY" sz="100">
                          <a:effectLst/>
                        </a:rPr>
                        <a:t>Kookmin University</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8"/>
                  </a:ext>
                </a:extLst>
              </a:tr>
              <a:tr h="60711">
                <a:tc>
                  <a:txBody>
                    <a:bodyPr/>
                    <a:lstStyle/>
                    <a:p>
                      <a:pPr algn="ctr"/>
                      <a:r>
                        <a:rPr lang="en-MY" sz="100">
                          <a:effectLst/>
                        </a:rPr>
                        <a:t>29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Interchange for Coexistence in East Asia-focusing on the sea route in Okinawa and Kyushu-</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Song Whanbhum(+2)</a:t>
                      </a:r>
                      <a:br>
                        <a:rPr lang="en-MY" sz="100">
                          <a:effectLst/>
                        </a:rPr>
                      </a:br>
                      <a:r>
                        <a:rPr lang="en-MY" sz="100">
                          <a:effectLst/>
                        </a:rPr>
                        <a:t>Professor</a:t>
                      </a:r>
                      <a:br>
                        <a:rPr lang="en-MY" sz="100">
                          <a:effectLst/>
                        </a:rPr>
                      </a:br>
                      <a:r>
                        <a:rPr lang="en-MY" sz="100">
                          <a:effectLst/>
                        </a:rPr>
                        <a:t>Global Institute for Japanese Studies</a:t>
                      </a:r>
                      <a:br>
                        <a:rPr lang="en-MY" sz="100">
                          <a:effectLst/>
                        </a:rPr>
                      </a:br>
                      <a:r>
                        <a:rPr lang="en-MY" sz="100">
                          <a:effectLst/>
                        </a:rPr>
                        <a:t>Korea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29"/>
                  </a:ext>
                </a:extLst>
              </a:tr>
              <a:tr h="44258">
                <a:tc>
                  <a:txBody>
                    <a:bodyPr/>
                    <a:lstStyle/>
                    <a:p>
                      <a:pPr algn="ctr"/>
                      <a:r>
                        <a:rPr lang="en-MY" sz="100">
                          <a:effectLst/>
                        </a:rPr>
                        <a:t>30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Movement for East Asian Book Recommendation and Educating the Common People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Sung Hae Jun</a:t>
                      </a:r>
                      <a:br>
                        <a:rPr lang="en-MY" sz="100">
                          <a:effectLst/>
                        </a:rPr>
                      </a:br>
                      <a:r>
                        <a:rPr lang="en-MY" sz="100">
                          <a:effectLst/>
                        </a:rPr>
                        <a:t>Professor</a:t>
                      </a:r>
                      <a:br>
                        <a:rPr lang="en-MY" sz="100">
                          <a:effectLst/>
                        </a:rPr>
                      </a:br>
                      <a:r>
                        <a:rPr lang="en-MY" sz="100">
                          <a:effectLst/>
                        </a:rPr>
                        <a:t>Tongmyong University</a:t>
                      </a:r>
                      <a:br>
                        <a:rPr lang="en-MY" sz="100">
                          <a:effectLst/>
                        </a:rPr>
                      </a:br>
                      <a:r>
                        <a:rPr lang="en-MY" sz="100">
                          <a:effectLst/>
                        </a:rPr>
                        <a:t/>
                      </a:r>
                      <a:br>
                        <a:rPr lang="en-MY" sz="100">
                          <a:effectLst/>
                        </a:rPr>
                      </a:br>
                      <a:r>
                        <a:rPr lang="en-MY" sz="100">
                          <a:effectLst/>
                        </a:rPr>
                        <a:t/>
                      </a:r>
                      <a:br>
                        <a:rPr lang="en-MY" sz="100">
                          <a:effectLst/>
                        </a:rPr>
                      </a:br>
                      <a:r>
                        <a:rPr lang="en-MY" sz="100">
                          <a:effectLst/>
                        </a:rPr>
                        <a:t>                                           Korea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0"/>
                  </a:ext>
                </a:extLst>
              </a:tr>
              <a:tr h="82650">
                <a:tc>
                  <a:txBody>
                    <a:bodyPr/>
                    <a:lstStyle/>
                    <a:p>
                      <a:pPr algn="ctr"/>
                      <a:r>
                        <a:rPr lang="en-MY" sz="100">
                          <a:effectLst/>
                        </a:rPr>
                        <a:t>31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Malaysia's Japan Policy in the context of a rising China : A Re-Interpretation of 'The Look East Policy'</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Geetha Govindasamy(+1)</a:t>
                      </a:r>
                      <a:br>
                        <a:rPr lang="en-MY" sz="100">
                          <a:effectLst/>
                        </a:rPr>
                      </a:br>
                      <a:r>
                        <a:rPr lang="en-MY" sz="100">
                          <a:effectLst/>
                        </a:rPr>
                        <a:t>Senior Lecturer</a:t>
                      </a:r>
                      <a:br>
                        <a:rPr lang="en-MY" sz="100">
                          <a:effectLst/>
                        </a:rPr>
                      </a:br>
                      <a:r>
                        <a:rPr lang="en-MY" sz="100">
                          <a:effectLst/>
                        </a:rPr>
                        <a:t>Department of East Asian Studies</a:t>
                      </a:r>
                      <a:br>
                        <a:rPr lang="en-MY" sz="100">
                          <a:effectLst/>
                        </a:rPr>
                      </a:br>
                      <a:r>
                        <a:rPr lang="en-MY" sz="100">
                          <a:effectLst/>
                        </a:rPr>
                        <a:t>Faculty of Arts and Social Science</a:t>
                      </a:r>
                      <a:br>
                        <a:rPr lang="en-MY" sz="100">
                          <a:effectLst/>
                        </a:rPr>
                      </a:br>
                      <a:r>
                        <a:rPr lang="en-MY" sz="100">
                          <a:effectLst/>
                        </a:rPr>
                        <a:t>University of Malaya</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1"/>
                  </a:ext>
                </a:extLst>
              </a:tr>
              <a:tr h="82650">
                <a:tc>
                  <a:txBody>
                    <a:bodyPr/>
                    <a:lstStyle/>
                    <a:p>
                      <a:pPr algn="ctr"/>
                      <a:r>
                        <a:rPr lang="en-MY" sz="100">
                          <a:effectLst/>
                        </a:rPr>
                        <a:t>32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Comparative Study between Japan and Malaysia : Attitude and Willingness to Donate Organs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Jo Ann Ho(+2)</a:t>
                      </a:r>
                      <a:br>
                        <a:rPr lang="en-MY" sz="100">
                          <a:effectLst/>
                        </a:rPr>
                      </a:br>
                      <a:r>
                        <a:rPr lang="en-MY" sz="100">
                          <a:effectLst/>
                        </a:rPr>
                        <a:t>Associate Professor</a:t>
                      </a:r>
                      <a:br>
                        <a:rPr lang="en-MY" sz="100">
                          <a:effectLst/>
                        </a:rPr>
                      </a:br>
                      <a:r>
                        <a:rPr lang="en-MY" sz="100">
                          <a:effectLst/>
                        </a:rPr>
                        <a:t>Department of Management and Marketing</a:t>
                      </a:r>
                      <a:br>
                        <a:rPr lang="en-MY" sz="100">
                          <a:effectLst/>
                        </a:rPr>
                      </a:br>
                      <a:r>
                        <a:rPr lang="en-MY" sz="100">
                          <a:effectLst/>
                        </a:rPr>
                        <a:t>Faculty of Economics and Management</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2"/>
                  </a:ext>
                </a:extLst>
              </a:tr>
              <a:tr h="71681">
                <a:tc>
                  <a:txBody>
                    <a:bodyPr/>
                    <a:lstStyle/>
                    <a:p>
                      <a:pPr algn="ctr"/>
                      <a:r>
                        <a:rPr lang="en-MY" sz="100">
                          <a:effectLst/>
                        </a:rPr>
                        <a:t>33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Study of Relationship Between Japanese-Malay Archipelago based on Motifs of Bronze Bell and (Dotaku Bell)</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Adnan Bin Jusoh</a:t>
                      </a:r>
                      <a:br>
                        <a:rPr lang="en-MY" sz="100">
                          <a:effectLst/>
                        </a:rPr>
                      </a:br>
                      <a:r>
                        <a:rPr lang="en-MY" sz="100">
                          <a:effectLst/>
                        </a:rPr>
                        <a:t>Lecturer</a:t>
                      </a:r>
                      <a:br>
                        <a:rPr lang="en-MY" sz="100">
                          <a:effectLst/>
                        </a:rPr>
                      </a:br>
                      <a:r>
                        <a:rPr lang="en-MY" sz="100">
                          <a:effectLst/>
                        </a:rPr>
                        <a:t>Department of History</a:t>
                      </a:r>
                      <a:br>
                        <a:rPr lang="en-MY" sz="100">
                          <a:effectLst/>
                        </a:rPr>
                      </a:br>
                      <a:r>
                        <a:rPr lang="en-MY" sz="100">
                          <a:effectLst/>
                        </a:rPr>
                        <a:t>Faculty of Human Sciences</a:t>
                      </a:r>
                      <a:br>
                        <a:rPr lang="en-MY" sz="100">
                          <a:effectLst/>
                        </a:rPr>
                      </a:br>
                      <a:r>
                        <a:rPr lang="en-MY" sz="100">
                          <a:effectLst/>
                        </a:rPr>
                        <a:t>Universiti Pendidikan Sultan Idris</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3"/>
                  </a:ext>
                </a:extLst>
              </a:tr>
              <a:tr h="71681">
                <a:tc>
                  <a:txBody>
                    <a:bodyPr/>
                    <a:lstStyle/>
                    <a:p>
                      <a:pPr algn="ctr"/>
                      <a:r>
                        <a:rPr lang="en-MY" sz="100">
                          <a:effectLst/>
                        </a:rPr>
                        <a:t>34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Butoh Shakespeare in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Su Mei Kok(+1)</a:t>
                      </a:r>
                      <a:br>
                        <a:rPr lang="en-MY" sz="100">
                          <a:effectLst/>
                        </a:rPr>
                      </a:br>
                      <a:r>
                        <a:rPr lang="en-MY" sz="100">
                          <a:effectLst/>
                        </a:rPr>
                        <a:t>Senior Lecturer</a:t>
                      </a:r>
                      <a:br>
                        <a:rPr lang="en-MY" sz="100">
                          <a:effectLst/>
                        </a:rPr>
                      </a:br>
                      <a:r>
                        <a:rPr lang="en-MY" sz="100">
                          <a:effectLst/>
                        </a:rPr>
                        <a:t>Department of English</a:t>
                      </a:r>
                      <a:br>
                        <a:rPr lang="en-MY" sz="100">
                          <a:effectLst/>
                        </a:rPr>
                      </a:br>
                      <a:r>
                        <a:rPr lang="en-MY" sz="100">
                          <a:effectLst/>
                        </a:rPr>
                        <a:t>Faculty of Arts and Social Sciences</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4"/>
                  </a:ext>
                </a:extLst>
              </a:tr>
              <a:tr h="71681">
                <a:tc>
                  <a:txBody>
                    <a:bodyPr/>
                    <a:lstStyle/>
                    <a:p>
                      <a:pPr algn="ctr"/>
                      <a:r>
                        <a:rPr lang="en-MY" sz="100">
                          <a:effectLst/>
                        </a:rPr>
                        <a:t>35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Comparison of the Level of awareness towards river protection and rehabilitation between Malaysian and Japanese by means of contingent valuation method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How Tion Puay(+1)</a:t>
                      </a:r>
                      <a:br>
                        <a:rPr lang="en-MY" sz="100">
                          <a:effectLst/>
                        </a:rPr>
                      </a:br>
                      <a:r>
                        <a:rPr lang="en-MY" sz="100">
                          <a:effectLst/>
                        </a:rPr>
                        <a:t>Senior Lecturer</a:t>
                      </a:r>
                      <a:br>
                        <a:rPr lang="en-MY" sz="100">
                          <a:effectLst/>
                        </a:rPr>
                      </a:br>
                      <a:r>
                        <a:rPr lang="en-MY" sz="100">
                          <a:effectLst/>
                        </a:rPr>
                        <a:t>River Engineering and Urban Drainage Research Centre</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5"/>
                  </a:ext>
                </a:extLst>
              </a:tr>
              <a:tr h="60711">
                <a:tc>
                  <a:txBody>
                    <a:bodyPr/>
                    <a:lstStyle/>
                    <a:p>
                      <a:pPr algn="ctr"/>
                      <a:r>
                        <a:rPr lang="en-MY" sz="100">
                          <a:effectLst/>
                        </a:rPr>
                        <a:t>36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Cross-cultural adjustment of Japanese expatriates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Christopher Richardson</a:t>
                      </a:r>
                      <a:br>
                        <a:rPr lang="en-MY" sz="100">
                          <a:effectLst/>
                        </a:rPr>
                      </a:br>
                      <a:r>
                        <a:rPr lang="en-MY" sz="100">
                          <a:effectLst/>
                        </a:rPr>
                        <a:t>Senior Lecturer</a:t>
                      </a:r>
                      <a:br>
                        <a:rPr lang="en-MY" sz="100">
                          <a:effectLst/>
                        </a:rPr>
                      </a:br>
                      <a:r>
                        <a:rPr lang="en-MY" sz="100">
                          <a:effectLst/>
                        </a:rPr>
                        <a:t>Graduate School of Business</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6"/>
                  </a:ext>
                </a:extLst>
              </a:tr>
              <a:tr h="88134">
                <a:tc>
                  <a:txBody>
                    <a:bodyPr/>
                    <a:lstStyle/>
                    <a:p>
                      <a:pPr algn="ctr"/>
                      <a:r>
                        <a:rPr lang="en-MY" sz="100">
                          <a:effectLst/>
                        </a:rPr>
                        <a:t>37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on the Strawberry-based Product, Packaging and Storage Technologies in Japan Food Industries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Rosnah Shamsudin(+2)</a:t>
                      </a:r>
                      <a:br>
                        <a:rPr lang="en-MY" sz="100">
                          <a:effectLst/>
                        </a:rPr>
                      </a:br>
                      <a:r>
                        <a:rPr lang="en-MY" sz="100">
                          <a:effectLst/>
                        </a:rPr>
                        <a:t>Associate Professor</a:t>
                      </a:r>
                      <a:br>
                        <a:rPr lang="en-MY" sz="100">
                          <a:effectLst/>
                        </a:rPr>
                      </a:br>
                      <a:r>
                        <a:rPr lang="en-MY" sz="100">
                          <a:effectLst/>
                        </a:rPr>
                        <a:t>Department of Process and Food Engineering</a:t>
                      </a:r>
                      <a:br>
                        <a:rPr lang="en-MY" sz="100">
                          <a:effectLst/>
                        </a:rPr>
                      </a:br>
                      <a:r>
                        <a:rPr lang="en-MY" sz="100">
                          <a:effectLst/>
                        </a:rPr>
                        <a:t>Faculty of Engineering</a:t>
                      </a:r>
                      <a:br>
                        <a:rPr lang="en-MY" sz="100">
                          <a:effectLst/>
                        </a:rPr>
                      </a:br>
                      <a:r>
                        <a:rPr lang="en-MY" sz="100">
                          <a:effectLst/>
                        </a:rPr>
                        <a:t>Universiti Putra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7"/>
                  </a:ext>
                </a:extLst>
              </a:tr>
              <a:tr h="55227">
                <a:tc>
                  <a:txBody>
                    <a:bodyPr/>
                    <a:lstStyle/>
                    <a:p>
                      <a:pPr algn="ctr"/>
                      <a:r>
                        <a:rPr lang="en-MY" sz="100">
                          <a:effectLst/>
                        </a:rPr>
                        <a:t>38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Impact of Artificial Intelligence on the Right to Privacy : A Comparative Study of Data Protection Law in Japan and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Pek San Tay(+1)</a:t>
                      </a:r>
                      <a:br>
                        <a:rPr lang="en-MY" sz="100">
                          <a:effectLst/>
                        </a:rPr>
                      </a:br>
                      <a:r>
                        <a:rPr lang="en-MY" sz="100">
                          <a:effectLst/>
                        </a:rPr>
                        <a:t>Associate Professor</a:t>
                      </a:r>
                      <a:br>
                        <a:rPr lang="en-MY" sz="100">
                          <a:effectLst/>
                        </a:rPr>
                      </a:br>
                      <a:r>
                        <a:rPr lang="en-MY" sz="100">
                          <a:effectLst/>
                        </a:rPr>
                        <a:t>Faculty of Law</a:t>
                      </a:r>
                      <a:br>
                        <a:rPr lang="en-MY" sz="100">
                          <a:effectLst/>
                        </a:rPr>
                      </a:br>
                      <a:r>
                        <a:rPr lang="en-MY" sz="100">
                          <a:effectLst/>
                        </a:rPr>
                        <a:t>University of Malaya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8"/>
                  </a:ext>
                </a:extLst>
              </a:tr>
              <a:tr h="82650">
                <a:tc>
                  <a:txBody>
                    <a:bodyPr/>
                    <a:lstStyle/>
                    <a:p>
                      <a:pPr algn="ctr"/>
                      <a:r>
                        <a:rPr lang="en-MY" sz="100">
                          <a:effectLst/>
                        </a:rPr>
                        <a:t>39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Japan's EV Charging Station at Management Setup : How can It be Implemented in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Jabbar Al-Fattah Yahaya(+2)</a:t>
                      </a:r>
                      <a:br>
                        <a:rPr lang="en-MY" sz="100">
                          <a:effectLst/>
                        </a:rPr>
                      </a:br>
                      <a:r>
                        <a:rPr lang="en-MY" sz="100">
                          <a:effectLst/>
                        </a:rPr>
                        <a:t>Lecturer</a:t>
                      </a:r>
                      <a:br>
                        <a:rPr lang="en-MY" sz="100">
                          <a:effectLst/>
                        </a:rPr>
                      </a:br>
                      <a:r>
                        <a:rPr lang="en-MY" sz="100">
                          <a:effectLst/>
                        </a:rPr>
                        <a:t>Faculty of Electrical and Electronic Engineering (FKEE)</a:t>
                      </a:r>
                      <a:br>
                        <a:rPr lang="en-MY" sz="100">
                          <a:effectLst/>
                        </a:rPr>
                      </a:br>
                      <a:r>
                        <a:rPr lang="en-MY" sz="100">
                          <a:effectLst/>
                        </a:rPr>
                        <a:t>Universiti Tun Hussein Onn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39"/>
                  </a:ext>
                </a:extLst>
              </a:tr>
              <a:tr h="66196">
                <a:tc>
                  <a:txBody>
                    <a:bodyPr/>
                    <a:lstStyle/>
                    <a:p>
                      <a:pPr algn="ctr"/>
                      <a:r>
                        <a:rPr lang="en-MY" sz="100">
                          <a:effectLst/>
                        </a:rPr>
                        <a:t>40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Communication between Malaysia Japanese Speaking Employees and Japanese Expatriates Employers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Lee Su Yeoh(+2)</a:t>
                      </a:r>
                      <a:br>
                        <a:rPr lang="en-MY" sz="100">
                          <a:effectLst/>
                        </a:rPr>
                      </a:br>
                      <a:r>
                        <a:rPr lang="en-MY" sz="100">
                          <a:effectLst/>
                        </a:rPr>
                        <a:t>Lecturer</a:t>
                      </a:r>
                      <a:br>
                        <a:rPr lang="en-MY" sz="100">
                          <a:effectLst/>
                        </a:rPr>
                      </a:br>
                      <a:r>
                        <a:rPr lang="en-MY" sz="100">
                          <a:effectLst/>
                        </a:rPr>
                        <a:t>School of Languages, Literacies and Translation</a:t>
                      </a:r>
                      <a:br>
                        <a:rPr lang="en-MY" sz="100">
                          <a:effectLst/>
                        </a:rPr>
                      </a:br>
                      <a:r>
                        <a:rPr lang="en-MY" sz="100">
                          <a:effectLst/>
                        </a:rPr>
                        <a:t>Universiti Sains Malaysia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0"/>
                  </a:ext>
                </a:extLst>
              </a:tr>
              <a:tr h="66196">
                <a:tc>
                  <a:txBody>
                    <a:bodyPr/>
                    <a:lstStyle/>
                    <a:p>
                      <a:pPr algn="ctr"/>
                      <a:r>
                        <a:rPr lang="en-MY" sz="100">
                          <a:effectLst/>
                        </a:rPr>
                        <a:t>41</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Employment experiences of Japanese and Malaysian mothers caring for special needs children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Azzarina Zakaria(+2)</a:t>
                      </a:r>
                      <a:br>
                        <a:rPr lang="en-MY" sz="100">
                          <a:effectLst/>
                        </a:rPr>
                      </a:br>
                      <a:r>
                        <a:rPr lang="en-MY" sz="100">
                          <a:effectLst/>
                        </a:rPr>
                        <a:t>Senior Lecturer</a:t>
                      </a:r>
                      <a:br>
                        <a:rPr lang="en-MY" sz="100">
                          <a:effectLst/>
                        </a:rPr>
                      </a:br>
                      <a:r>
                        <a:rPr lang="en-MY" sz="100">
                          <a:effectLst/>
                        </a:rPr>
                        <a:t>Faculty of Business and Management</a:t>
                      </a:r>
                      <a:br>
                        <a:rPr lang="en-MY" sz="100">
                          <a:effectLst/>
                        </a:rPr>
                      </a:br>
                      <a:r>
                        <a:rPr lang="en-MY" sz="100">
                          <a:effectLst/>
                        </a:rPr>
                        <a:t>Universiti Teknologi MARA</a:t>
                      </a:r>
                      <a:br>
                        <a:rPr lang="en-MY" sz="100">
                          <a:effectLst/>
                        </a:rPr>
                      </a:br>
                      <a:r>
                        <a:rPr lang="en-MY" sz="100">
                          <a:effectLst/>
                        </a:rPr>
                        <a:t/>
                      </a:r>
                      <a:br>
                        <a:rPr lang="en-MY" sz="100">
                          <a:effectLst/>
                        </a:rPr>
                      </a:br>
                      <a:r>
                        <a:rPr lang="en-MY" sz="100">
                          <a:effectLst/>
                        </a:rPr>
                        <a:t>                                           Malaysia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1"/>
                  </a:ext>
                </a:extLst>
              </a:tr>
              <a:tr h="55227">
                <a:tc>
                  <a:txBody>
                    <a:bodyPr/>
                    <a:lstStyle/>
                    <a:p>
                      <a:pPr algn="ctr"/>
                      <a:r>
                        <a:rPr lang="en-MY" sz="100">
                          <a:effectLst/>
                        </a:rPr>
                        <a:t>42</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Memories of Japan: A Study of the Museums and Monuments of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Gonchigdorji Nyamdorj</a:t>
                      </a:r>
                      <a:br>
                        <a:rPr lang="en-MY" sz="100">
                          <a:effectLst/>
                        </a:rPr>
                      </a:br>
                      <a:r>
                        <a:rPr lang="en-MY" sz="100">
                          <a:effectLst/>
                        </a:rPr>
                        <a:t>Researcher</a:t>
                      </a:r>
                      <a:br>
                        <a:rPr lang="en-MY" sz="100">
                          <a:effectLst/>
                        </a:rPr>
                      </a:br>
                      <a:r>
                        <a:rPr lang="en-MY" sz="100">
                          <a:effectLst/>
                        </a:rPr>
                        <a:t>Mongolian Military Museum</a:t>
                      </a:r>
                      <a:br>
                        <a:rPr lang="en-MY" sz="100">
                          <a:effectLst/>
                        </a:rPr>
                      </a:br>
                      <a:r>
                        <a:rPr lang="en-MY" sz="100">
                          <a:effectLst/>
                        </a:rPr>
                        <a:t/>
                      </a:r>
                      <a:br>
                        <a:rPr lang="en-MY" sz="100">
                          <a:effectLst/>
                        </a:rPr>
                      </a:br>
                      <a:r>
                        <a:rPr lang="en-MY" sz="100">
                          <a:effectLst/>
                        </a:rPr>
                        <a:t>                                            Mongolia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2"/>
                  </a:ext>
                </a:extLst>
              </a:tr>
              <a:tr h="104588">
                <a:tc>
                  <a:txBody>
                    <a:bodyPr/>
                    <a:lstStyle/>
                    <a:p>
                      <a:pPr algn="ctr"/>
                      <a:r>
                        <a:rPr lang="en-MY" sz="100">
                          <a:effectLst/>
                        </a:rPr>
                        <a:t>43</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stories They Tell, 1941-1975 : Remembering and Interpreting War in Contemporary Popular Stories for Children in Japan and Southeast Asia (Philippines, Vietnam, and Cambodia)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Gonzalo Ⅱ Abreu Campoamor</a:t>
                      </a:r>
                      <a:br>
                        <a:rPr lang="en-MY" sz="100">
                          <a:effectLst/>
                        </a:rPr>
                      </a:br>
                      <a:r>
                        <a:rPr lang="en-MY" sz="100">
                          <a:effectLst/>
                        </a:rPr>
                        <a:t>Director/Associate Professor</a:t>
                      </a:r>
                      <a:br>
                        <a:rPr lang="en-MY" sz="100">
                          <a:effectLst/>
                        </a:rPr>
                      </a:br>
                      <a:r>
                        <a:rPr lang="en-MY" sz="100">
                          <a:effectLst/>
                        </a:rPr>
                        <a:t>Research Dissemination and Utilization Office, Office of the Vice-Chancellor for Research and Dev't.,</a:t>
                      </a:r>
                      <a:br>
                        <a:rPr lang="en-MY" sz="100">
                          <a:effectLst/>
                        </a:rPr>
                      </a:br>
                      <a:r>
                        <a:rPr lang="en-MY" sz="100">
                          <a:effectLst/>
                        </a:rPr>
                        <a:t>University of the Philippines</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3"/>
                  </a:ext>
                </a:extLst>
              </a:tr>
              <a:tr h="121042">
                <a:tc>
                  <a:txBody>
                    <a:bodyPr/>
                    <a:lstStyle/>
                    <a:p>
                      <a:pPr algn="ctr"/>
                      <a:r>
                        <a:rPr lang="en-MY" sz="100">
                          <a:effectLst/>
                        </a:rPr>
                        <a:t>44</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Re-thinking Journalism Pedagogy in Japan and ASEAN in the Digital-Global Age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Pauline Gidget Resterio Estella(+1)</a:t>
                      </a:r>
                      <a:br>
                        <a:rPr lang="en-MY" sz="100">
                          <a:effectLst/>
                        </a:rPr>
                      </a:br>
                      <a:r>
                        <a:rPr lang="en-MY" sz="100">
                          <a:effectLst/>
                        </a:rPr>
                        <a:t>Doctoral candidate and research assistant</a:t>
                      </a:r>
                      <a:br>
                        <a:rPr lang="en-MY" sz="100">
                          <a:effectLst/>
                        </a:rPr>
                      </a:br>
                      <a:r>
                        <a:rPr lang="en-MY" sz="100">
                          <a:effectLst/>
                        </a:rPr>
                        <a:t>Institute for Media and Communication Science (iFMK)</a:t>
                      </a:r>
                      <a:br>
                        <a:rPr lang="en-MY" sz="100">
                          <a:effectLst/>
                        </a:rPr>
                      </a:br>
                      <a:r>
                        <a:rPr lang="en-MY" sz="100">
                          <a:effectLst/>
                        </a:rPr>
                        <a:t>Technische Universität Ilmenau (Ilmenau University of Technology) Germany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4"/>
                  </a:ext>
                </a:extLst>
              </a:tr>
              <a:tr h="88134">
                <a:tc>
                  <a:txBody>
                    <a:bodyPr/>
                    <a:lstStyle/>
                    <a:p>
                      <a:pPr algn="ctr"/>
                      <a:r>
                        <a:rPr lang="en-MY" sz="100">
                          <a:effectLst/>
                        </a:rPr>
                        <a:t>45</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Migrants' entry into Tokyo's Ecclesial space : The Archdiocese of Tokyo's Vision of a Multicultural Church</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Willard Enrique Racelis Macaraan</a:t>
                      </a:r>
                      <a:br>
                        <a:rPr lang="en-MY" sz="100">
                          <a:effectLst/>
                        </a:rPr>
                      </a:br>
                      <a:r>
                        <a:rPr lang="en-MY" sz="100">
                          <a:effectLst/>
                        </a:rPr>
                        <a:t>Associate Professor</a:t>
                      </a:r>
                      <a:br>
                        <a:rPr lang="en-MY" sz="100">
                          <a:effectLst/>
                        </a:rPr>
                      </a:br>
                      <a:r>
                        <a:rPr lang="en-MY" sz="100">
                          <a:effectLst/>
                        </a:rPr>
                        <a:t>Theology and religious Education Department (TRED)</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5"/>
                  </a:ext>
                </a:extLst>
              </a:tr>
              <a:tr h="66196">
                <a:tc>
                  <a:txBody>
                    <a:bodyPr/>
                    <a:lstStyle/>
                    <a:p>
                      <a:pPr algn="ctr"/>
                      <a:r>
                        <a:rPr lang="en-MY" sz="100">
                          <a:effectLst/>
                        </a:rPr>
                        <a:t>46</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Comparative study on the Development of TV White Space Management Practices (COST-Wise-MAP) in Japan, the Philippines, and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Lawrence Yasay Materum(+1)</a:t>
                      </a:r>
                      <a:br>
                        <a:rPr lang="en-MY" sz="100">
                          <a:effectLst/>
                        </a:rPr>
                      </a:br>
                      <a:r>
                        <a:rPr lang="en-MY" sz="100">
                          <a:effectLst/>
                        </a:rPr>
                        <a:t>Associate Professor</a:t>
                      </a:r>
                      <a:br>
                        <a:rPr lang="en-MY" sz="100">
                          <a:effectLst/>
                        </a:rPr>
                      </a:br>
                      <a:r>
                        <a:rPr lang="en-MY" sz="100">
                          <a:effectLst/>
                        </a:rPr>
                        <a:t>ECE Department,</a:t>
                      </a:r>
                      <a:br>
                        <a:rPr lang="en-MY" sz="100">
                          <a:effectLst/>
                        </a:rPr>
                      </a:br>
                      <a:r>
                        <a:rPr lang="en-MY" sz="100">
                          <a:effectLst/>
                        </a:rPr>
                        <a:t>De La Salle University</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6"/>
                  </a:ext>
                </a:extLst>
              </a:tr>
              <a:tr h="77165">
                <a:tc>
                  <a:txBody>
                    <a:bodyPr/>
                    <a:lstStyle/>
                    <a:p>
                      <a:pPr algn="ctr"/>
                      <a:r>
                        <a:rPr lang="en-MY" sz="100">
                          <a:effectLst/>
                        </a:rPr>
                        <a:t>47</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Forms of social support for Filipino Workers in Japan : Implications to Migrant Labor Policy and Practices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Veronica Esposo Ramirez(+1)</a:t>
                      </a:r>
                      <a:br>
                        <a:rPr lang="en-MY" sz="100">
                          <a:effectLst/>
                        </a:rPr>
                      </a:br>
                      <a:r>
                        <a:rPr lang="en-MY" sz="100">
                          <a:effectLst/>
                        </a:rPr>
                        <a:t>Associate Professor</a:t>
                      </a:r>
                      <a:br>
                        <a:rPr lang="en-MY" sz="100">
                          <a:effectLst/>
                        </a:rPr>
                      </a:br>
                      <a:r>
                        <a:rPr lang="en-MY" sz="100">
                          <a:effectLst/>
                        </a:rPr>
                        <a:t>Center for Research and Communication</a:t>
                      </a:r>
                      <a:br>
                        <a:rPr lang="en-MY" sz="100">
                          <a:effectLst/>
                        </a:rPr>
                      </a:br>
                      <a:r>
                        <a:rPr lang="en-MY" sz="100">
                          <a:effectLst/>
                        </a:rPr>
                        <a:t>University of Asia and the Pacific</a:t>
                      </a:r>
                      <a:br>
                        <a:rPr lang="en-MY" sz="100">
                          <a:effectLst/>
                        </a:rPr>
                      </a:br>
                      <a:r>
                        <a:rPr lang="en-MY" sz="100">
                          <a:effectLst/>
                        </a:rPr>
                        <a:t/>
                      </a:r>
                      <a:br>
                        <a:rPr lang="en-MY" sz="100">
                          <a:effectLst/>
                        </a:rPr>
                      </a:br>
                      <a:r>
                        <a:rPr lang="en-MY" sz="100">
                          <a:effectLst/>
                        </a:rPr>
                        <a:t>                                        Philippines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7"/>
                  </a:ext>
                </a:extLst>
              </a:tr>
              <a:tr h="49742">
                <a:tc>
                  <a:txBody>
                    <a:bodyPr/>
                    <a:lstStyle/>
                    <a:p>
                      <a:pPr algn="ctr"/>
                      <a:r>
                        <a:rPr lang="en-MY" sz="100">
                          <a:effectLst/>
                        </a:rPr>
                        <a:t>48</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Research on Fake News and Lessons from Japan for Southeast Asia</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James Gomez</a:t>
                      </a:r>
                      <a:br>
                        <a:rPr lang="en-MY" sz="100">
                          <a:effectLst/>
                        </a:rPr>
                      </a:br>
                      <a:r>
                        <a:rPr lang="en-MY" sz="100">
                          <a:effectLst/>
                        </a:rPr>
                        <a:t>Chairperson, Board of Director</a:t>
                      </a:r>
                      <a:br>
                        <a:rPr lang="en-MY" sz="100">
                          <a:effectLst/>
                        </a:rPr>
                      </a:br>
                      <a:r>
                        <a:rPr lang="en-MY" sz="100">
                          <a:effectLst/>
                        </a:rPr>
                        <a:t>Asia Centre, Thailand</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8"/>
                  </a:ext>
                </a:extLst>
              </a:tr>
              <a:tr h="77165">
                <a:tc>
                  <a:txBody>
                    <a:bodyPr/>
                    <a:lstStyle/>
                    <a:p>
                      <a:pPr algn="ctr"/>
                      <a:r>
                        <a:rPr lang="en-MY" sz="100">
                          <a:effectLst/>
                        </a:rPr>
                        <a:t>49</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Art the Seto Inland Sea: Examining the Impact of the Setouchi Triennale on Local Communities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Michelle Yin Yin Lim</a:t>
                      </a:r>
                      <a:br>
                        <a:rPr lang="en-MY" sz="100">
                          <a:effectLst/>
                        </a:rPr>
                      </a:br>
                      <a:r>
                        <a:rPr lang="en-MY" sz="100">
                          <a:effectLst/>
                        </a:rPr>
                        <a:t>Assistant Professor</a:t>
                      </a:r>
                      <a:br>
                        <a:rPr lang="en-MY" sz="100">
                          <a:effectLst/>
                        </a:rPr>
                      </a:br>
                      <a:r>
                        <a:rPr lang="en-MY" sz="100">
                          <a:effectLst/>
                        </a:rPr>
                        <a:t>School of Art, Design and Media</a:t>
                      </a:r>
                      <a:br>
                        <a:rPr lang="en-MY" sz="100">
                          <a:effectLst/>
                        </a:rPr>
                      </a:br>
                      <a:r>
                        <a:rPr lang="en-MY" sz="100">
                          <a:effectLst/>
                        </a:rPr>
                        <a:t>Nanyang Technological University</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49"/>
                  </a:ext>
                </a:extLst>
              </a:tr>
              <a:tr h="66196">
                <a:tc>
                  <a:txBody>
                    <a:bodyPr/>
                    <a:lstStyle/>
                    <a:p>
                      <a:pPr algn="ctr"/>
                      <a:r>
                        <a:rPr lang="en-MY" sz="100">
                          <a:effectLst/>
                        </a:rPr>
                        <a:t>50</a:t>
                      </a: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LGBT activism, rights and visibility in global Japan: the case of Tokyo Rainbow Pride and Okinawa Pink Dot</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Shu Min Yuen</a:t>
                      </a:r>
                      <a:br>
                        <a:rPr lang="en-MY" sz="100">
                          <a:effectLst/>
                        </a:rPr>
                      </a:br>
                      <a:r>
                        <a:rPr lang="en-MY" sz="100">
                          <a:effectLst/>
                        </a:rPr>
                        <a:t>Senior Tutor</a:t>
                      </a:r>
                      <a:br>
                        <a:rPr lang="en-MY" sz="100">
                          <a:effectLst/>
                        </a:rPr>
                      </a:br>
                      <a:r>
                        <a:rPr lang="en-MY" sz="100">
                          <a:effectLst/>
                        </a:rPr>
                        <a:t>Department of Japanese Studies</a:t>
                      </a:r>
                      <a:br>
                        <a:rPr lang="en-MY" sz="100">
                          <a:effectLst/>
                        </a:rPr>
                      </a:br>
                      <a:r>
                        <a:rPr lang="en-MY" sz="100">
                          <a:effectLst/>
                        </a:rPr>
                        <a:t>National University of Singapore</a:t>
                      </a:r>
                      <a:br>
                        <a:rPr lang="en-MY" sz="100">
                          <a:effectLst/>
                        </a:rPr>
                      </a:br>
                      <a:r>
                        <a:rPr lang="en-MY" sz="100">
                          <a:effectLst/>
                        </a:rPr>
                        <a:t/>
                      </a:r>
                      <a:br>
                        <a:rPr lang="en-MY" sz="100">
                          <a:effectLst/>
                        </a:rPr>
                      </a:br>
                      <a:r>
                        <a:rPr lang="en-MY" sz="100">
                          <a:effectLst/>
                        </a:rPr>
                        <a:t>                                         Singapore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0"/>
                  </a:ext>
                </a:extLst>
              </a:tr>
              <a:tr h="55227">
                <a:tc>
                  <a:txBody>
                    <a:bodyPr/>
                    <a:lstStyle/>
                    <a:p>
                      <a:pPr algn="ctr"/>
                      <a:r>
                        <a:rPr lang="en-US" sz="100" spc="-20">
                          <a:effectLst/>
                        </a:rPr>
                        <a:t>51</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Designing Asia: An investigation into "Zokei" activities in interwar Japan and Colonial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I-Fan Chen</a:t>
                      </a:r>
                      <a:br>
                        <a:rPr lang="en-MY" sz="100">
                          <a:effectLst/>
                        </a:rPr>
                      </a:br>
                      <a:r>
                        <a:rPr lang="en-MY" sz="100">
                          <a:effectLst/>
                        </a:rPr>
                        <a:t>Ph. D. Candidate</a:t>
                      </a:r>
                      <a:br>
                        <a:rPr lang="en-MY" sz="100">
                          <a:effectLst/>
                        </a:rPr>
                      </a:br>
                      <a:r>
                        <a:rPr lang="en-MY" sz="100">
                          <a:effectLst/>
                        </a:rPr>
                        <a:t>Department of Visual Arts</a:t>
                      </a:r>
                      <a:br>
                        <a:rPr lang="en-MY" sz="100">
                          <a:effectLst/>
                        </a:rPr>
                      </a:br>
                      <a:r>
                        <a:rPr lang="en-MY" sz="100">
                          <a:effectLst/>
                        </a:rPr>
                        <a:t>University of California, San Diego, USA</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1"/>
                  </a:ext>
                </a:extLst>
              </a:tr>
              <a:tr h="55227">
                <a:tc>
                  <a:txBody>
                    <a:bodyPr/>
                    <a:lstStyle/>
                    <a:p>
                      <a:pPr algn="ctr"/>
                      <a:r>
                        <a:rPr lang="en-US" sz="100" spc="-20">
                          <a:effectLst/>
                        </a:rPr>
                        <a:t>52</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A Study of the Tasuku Yamanaka Manufacture's Development and the Effects of the Taiwan Lacquer-ware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I-Hsin Fan</a:t>
                      </a:r>
                      <a:br>
                        <a:rPr lang="en-MY" sz="100">
                          <a:effectLst/>
                        </a:rPr>
                      </a:br>
                      <a:r>
                        <a:rPr lang="en-MY" sz="100">
                          <a:effectLst/>
                        </a:rPr>
                        <a:t>Associate Professor</a:t>
                      </a:r>
                      <a:br>
                        <a:rPr lang="en-MY" sz="100">
                          <a:effectLst/>
                        </a:rPr>
                      </a:br>
                      <a:r>
                        <a:rPr lang="en-MY" sz="100">
                          <a:effectLst/>
                        </a:rPr>
                        <a:t>Department of Cultural Tourism</a:t>
                      </a:r>
                      <a:br>
                        <a:rPr lang="en-MY" sz="100">
                          <a:effectLst/>
                        </a:rPr>
                      </a:br>
                      <a:r>
                        <a:rPr lang="en-MY" sz="100">
                          <a:effectLst/>
                        </a:rPr>
                        <a:t>National United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2"/>
                  </a:ext>
                </a:extLst>
              </a:tr>
              <a:tr h="71681">
                <a:tc>
                  <a:txBody>
                    <a:bodyPr/>
                    <a:lstStyle/>
                    <a:p>
                      <a:pPr algn="ctr"/>
                      <a:r>
                        <a:rPr lang="en-US" sz="100" spc="-20">
                          <a:effectLst/>
                        </a:rPr>
                        <a:t>53</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Technology and Taste: The Making of Dried Skipjack Tuna Products and the Evolution of Taste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Chung hao Kuo(+1)</a:t>
                      </a:r>
                      <a:br>
                        <a:rPr lang="en-MY" sz="100">
                          <a:effectLst/>
                        </a:rPr>
                      </a:br>
                      <a:r>
                        <a:rPr lang="en-MY" sz="100">
                          <a:effectLst/>
                        </a:rPr>
                        <a:t>Assistant Professor and Research Fellow</a:t>
                      </a:r>
                      <a:br>
                        <a:rPr lang="en-MY" sz="100">
                          <a:effectLst/>
                        </a:rPr>
                      </a:br>
                      <a:r>
                        <a:rPr lang="en-MY" sz="100">
                          <a:effectLst/>
                        </a:rPr>
                        <a:t>Center for General Education</a:t>
                      </a:r>
                      <a:br>
                        <a:rPr lang="en-MY" sz="100">
                          <a:effectLst/>
                        </a:rPr>
                      </a:br>
                      <a:r>
                        <a:rPr lang="en-MY" sz="100">
                          <a:effectLst/>
                        </a:rPr>
                        <a:t>Taipei Medical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3"/>
                  </a:ext>
                </a:extLst>
              </a:tr>
              <a:tr h="60711">
                <a:tc>
                  <a:txBody>
                    <a:bodyPr/>
                    <a:lstStyle/>
                    <a:p>
                      <a:pPr algn="ctr"/>
                      <a:r>
                        <a:rPr lang="en-US" sz="100" spc="-20">
                          <a:effectLst/>
                        </a:rPr>
                        <a:t>54</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Minoru Togo and the Building of Taiwan Agriculture Investigation System in Modern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Pei-Hsin Lin</a:t>
                      </a:r>
                      <a:br>
                        <a:rPr lang="en-MY" sz="100">
                          <a:effectLst/>
                        </a:rPr>
                      </a:br>
                      <a:r>
                        <a:rPr lang="en-MY" sz="100">
                          <a:effectLst/>
                        </a:rPr>
                        <a:t>Part-time Assistant Professor</a:t>
                      </a:r>
                      <a:br>
                        <a:rPr lang="en-MY" sz="100">
                          <a:effectLst/>
                        </a:rPr>
                      </a:br>
                      <a:r>
                        <a:rPr lang="en-MY" sz="100">
                          <a:effectLst/>
                        </a:rPr>
                        <a:t>Department of History</a:t>
                      </a:r>
                      <a:br>
                        <a:rPr lang="en-MY" sz="100">
                          <a:effectLst/>
                        </a:rPr>
                      </a:br>
                      <a:r>
                        <a:rPr lang="en-MY" sz="100">
                          <a:effectLst/>
                        </a:rPr>
                        <a:t>National Taipei University</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4"/>
                  </a:ext>
                </a:extLst>
              </a:tr>
              <a:tr h="77165">
                <a:tc>
                  <a:txBody>
                    <a:bodyPr/>
                    <a:lstStyle/>
                    <a:p>
                      <a:pPr algn="ctr"/>
                      <a:r>
                        <a:rPr lang="en-US" sz="100" spc="-20">
                          <a:effectLst/>
                        </a:rPr>
                        <a:t>55</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Intercultural Communication Problems Observed by the Workers and the Japanese Companies in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Hua Wu</a:t>
                      </a:r>
                      <a:br>
                        <a:rPr lang="en-MY" sz="100">
                          <a:effectLst/>
                        </a:rPr>
                      </a:br>
                      <a:r>
                        <a:rPr lang="en-MY" sz="100">
                          <a:effectLst/>
                        </a:rPr>
                        <a:t>Associate Professor</a:t>
                      </a:r>
                      <a:br>
                        <a:rPr lang="en-MY" sz="100">
                          <a:effectLst/>
                        </a:rPr>
                      </a:br>
                      <a:r>
                        <a:rPr lang="en-MY" sz="100">
                          <a:effectLst/>
                        </a:rPr>
                        <a:t>Department of Applied Japanese</a:t>
                      </a:r>
                      <a:br>
                        <a:rPr lang="en-MY" sz="100">
                          <a:effectLst/>
                        </a:rPr>
                      </a:br>
                      <a:r>
                        <a:rPr lang="en-MY" sz="100">
                          <a:effectLst/>
                        </a:rPr>
                        <a:t>Taiwan National Kaohsiung University of Hospitality and Tourism</a:t>
                      </a:r>
                      <a:br>
                        <a:rPr lang="en-MY" sz="100">
                          <a:effectLst/>
                        </a:rPr>
                      </a:br>
                      <a:r>
                        <a:rPr lang="en-MY" sz="100">
                          <a:effectLst/>
                        </a:rPr>
                        <a:t/>
                      </a:r>
                      <a:br>
                        <a:rPr lang="en-MY" sz="100">
                          <a:effectLst/>
                        </a:rPr>
                      </a:br>
                      <a:r>
                        <a:rPr lang="en-MY" sz="100">
                          <a:effectLst/>
                        </a:rPr>
                        <a:t>                                       Taiwan</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5"/>
                  </a:ext>
                </a:extLst>
              </a:tr>
              <a:tr h="88134">
                <a:tc>
                  <a:txBody>
                    <a:bodyPr/>
                    <a:lstStyle/>
                    <a:p>
                      <a:pPr algn="ctr"/>
                      <a:r>
                        <a:rPr lang="en-US" sz="100" spc="-20">
                          <a:effectLst/>
                        </a:rPr>
                        <a:t>56</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Feasibility of a Culturally Sensitive Communications Strategy to Engage Key Populations in HIV Prevention Awareness and improve Health Access in Japan : Comparisons between Japan, Indonesia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err="1">
                          <a:effectLst/>
                        </a:rPr>
                        <a:t>Chattiya</a:t>
                      </a:r>
                      <a:r>
                        <a:rPr lang="en-MY" sz="100" dirty="0">
                          <a:effectLst/>
                        </a:rPr>
                        <a:t> </a:t>
                      </a:r>
                      <a:r>
                        <a:rPr lang="en-MY" sz="100" dirty="0" err="1">
                          <a:effectLst/>
                        </a:rPr>
                        <a:t>Nitpolprasert</a:t>
                      </a:r>
                      <a:r>
                        <a:rPr lang="en-MY" sz="100" dirty="0">
                          <a:effectLst/>
                        </a:rPr>
                        <a:t>(+1)</a:t>
                      </a:r>
                      <a:br>
                        <a:rPr lang="en-MY" sz="100" dirty="0">
                          <a:effectLst/>
                        </a:rPr>
                      </a:br>
                      <a:r>
                        <a:rPr lang="en-MY" sz="100" dirty="0">
                          <a:effectLst/>
                        </a:rPr>
                        <a:t>Social and </a:t>
                      </a:r>
                      <a:r>
                        <a:rPr lang="en-MY" sz="100" dirty="0" err="1">
                          <a:effectLst/>
                        </a:rPr>
                        <a:t>Behavioral</a:t>
                      </a:r>
                      <a:r>
                        <a:rPr lang="en-MY" sz="100" dirty="0">
                          <a:effectLst/>
                        </a:rPr>
                        <a:t> Researcher</a:t>
                      </a:r>
                      <a:br>
                        <a:rPr lang="en-MY" sz="100" dirty="0">
                          <a:effectLst/>
                        </a:rPr>
                      </a:br>
                      <a:r>
                        <a:rPr lang="en-MY" sz="100" dirty="0">
                          <a:effectLst/>
                        </a:rPr>
                        <a:t>Adam's Love Global Foundation for MSM and Transgender Health (ALGO)</a:t>
                      </a:r>
                      <a:br>
                        <a:rPr lang="en-MY" sz="100" dirty="0">
                          <a:effectLst/>
                        </a:rPr>
                      </a:br>
                      <a:r>
                        <a:rPr lang="en-MY" sz="100" dirty="0">
                          <a:effectLst/>
                        </a:rPr>
                        <a:t/>
                      </a:r>
                      <a:br>
                        <a:rPr lang="en-MY" sz="100" dirty="0">
                          <a:effectLst/>
                        </a:rPr>
                      </a:br>
                      <a:r>
                        <a:rPr lang="en-MY" sz="100" dirty="0">
                          <a:effectLst/>
                        </a:rPr>
                        <a:t/>
                      </a:r>
                      <a:br>
                        <a:rPr lang="en-MY" sz="100" dirty="0">
                          <a:effectLst/>
                        </a:rPr>
                      </a:br>
                      <a:r>
                        <a:rPr lang="en-MY" sz="100" dirty="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6"/>
                  </a:ext>
                </a:extLst>
              </a:tr>
              <a:tr h="71681">
                <a:tc>
                  <a:txBody>
                    <a:bodyPr/>
                    <a:lstStyle/>
                    <a:p>
                      <a:pPr algn="ctr"/>
                      <a:r>
                        <a:rPr lang="en-US" sz="100" spc="-20">
                          <a:effectLst/>
                        </a:rPr>
                        <a:t>57</a:t>
                      </a:r>
                      <a:endParaRPr lang="en-US" sz="100">
                        <a:effectLst/>
                      </a:endParaRPr>
                    </a:p>
                  </a:txBody>
                  <a:tcPr marL="762" marR="762"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Nurturing High-value Personnel in te Age of Glovalization: Issues and Prospects for Improvement of a Curriculum-based Overseas Internship Program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Siriwon Munintarawong</a:t>
                      </a:r>
                      <a:br>
                        <a:rPr lang="en-MY" sz="100">
                          <a:effectLst/>
                        </a:rPr>
                      </a:br>
                      <a:r>
                        <a:rPr lang="en-MY" sz="100">
                          <a:effectLst/>
                        </a:rPr>
                        <a:t>Full-time Lecture</a:t>
                      </a:r>
                      <a:br>
                        <a:rPr lang="en-MY" sz="100">
                          <a:effectLst/>
                        </a:rPr>
                      </a:br>
                      <a:r>
                        <a:rPr lang="en-MY" sz="100">
                          <a:effectLst/>
                        </a:rPr>
                        <a:t>Department of Japanese</a:t>
                      </a:r>
                      <a:br>
                        <a:rPr lang="en-MY" sz="100">
                          <a:effectLst/>
                        </a:rPr>
                      </a:br>
                      <a:r>
                        <a:rPr lang="en-MY" sz="100">
                          <a:effectLst/>
                        </a:rPr>
                        <a:t>Faculty of Liberal Arts</a:t>
                      </a:r>
                      <a:br>
                        <a:rPr lang="en-MY" sz="100">
                          <a:effectLst/>
                        </a:rPr>
                      </a:br>
                      <a:r>
                        <a:rPr lang="en-MY" sz="100">
                          <a:effectLst/>
                        </a:rPr>
                        <a:t>Thammsat University</a:t>
                      </a:r>
                      <a:br>
                        <a:rPr lang="en-MY" sz="100">
                          <a:effectLst/>
                        </a:rPr>
                      </a:br>
                      <a:r>
                        <a:rPr lang="en-MY" sz="100">
                          <a:effectLst/>
                        </a:rPr>
                        <a:t/>
                      </a:r>
                      <a:br>
                        <a:rPr lang="en-MY" sz="100">
                          <a:effectLst/>
                        </a:rPr>
                      </a:br>
                      <a:r>
                        <a:rPr lang="en-MY" sz="100">
                          <a:effectLst/>
                        </a:rPr>
                        <a:t>                                     Thailand  </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7"/>
                  </a:ext>
                </a:extLst>
              </a:tr>
              <a:tr h="88134">
                <a:tc>
                  <a:txBody>
                    <a:bodyPr/>
                    <a:lstStyle/>
                    <a:p>
                      <a:pPr algn="ctr"/>
                      <a:r>
                        <a:rPr lang="en-MY" sz="100">
                          <a:effectLst/>
                        </a:rPr>
                        <a:t>58</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The Conservation of Historic Town and Disaster Risk Reduction : Lessons Learned from the Japanese 'Denkenchiku' System to Improve Disaster Preparedness by Local Communities in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Nattasit Srinurak</a:t>
                      </a:r>
                      <a:br>
                        <a:rPr lang="en-MY" sz="100">
                          <a:effectLst/>
                        </a:rPr>
                      </a:br>
                      <a:r>
                        <a:rPr lang="en-MY" sz="100">
                          <a:effectLst/>
                        </a:rPr>
                        <a:t>Head of UDE center, Resarcher</a:t>
                      </a:r>
                      <a:br>
                        <a:rPr lang="en-MY" sz="100">
                          <a:effectLst/>
                        </a:rPr>
                      </a:br>
                      <a:r>
                        <a:rPr lang="en-MY" sz="100">
                          <a:effectLst/>
                        </a:rPr>
                        <a:t>Urban design and environmental studies center/Social Research Institute,</a:t>
                      </a:r>
                      <a:br>
                        <a:rPr lang="en-MY" sz="100">
                          <a:effectLst/>
                        </a:rPr>
                      </a:br>
                      <a:r>
                        <a:rPr lang="en-MY" sz="100">
                          <a:effectLst/>
                        </a:rPr>
                        <a:t>Chiang Mai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8"/>
                  </a:ext>
                </a:extLst>
              </a:tr>
              <a:tr h="71681">
                <a:tc>
                  <a:txBody>
                    <a:bodyPr/>
                    <a:lstStyle/>
                    <a:p>
                      <a:pPr algn="ctr"/>
                      <a:r>
                        <a:rPr lang="en-MY" sz="100">
                          <a:effectLst/>
                        </a:rPr>
                        <a:t>59</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Disaster Education and Community Development : A Case Study of Japan and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Waricha Wongphyat</a:t>
                      </a:r>
                      <a:br>
                        <a:rPr lang="en-MY" sz="100">
                          <a:effectLst/>
                        </a:rPr>
                      </a:br>
                      <a:r>
                        <a:rPr lang="en-MY" sz="100">
                          <a:effectLst/>
                        </a:rPr>
                        <a:t>Assistant Professor</a:t>
                      </a:r>
                      <a:br>
                        <a:rPr lang="en-MY" sz="100">
                          <a:effectLst/>
                        </a:rPr>
                      </a:br>
                      <a:r>
                        <a:rPr lang="en-MY" sz="100">
                          <a:effectLst/>
                        </a:rPr>
                        <a:t>Department of Architecture, Faculty of Architecture</a:t>
                      </a:r>
                      <a:br>
                        <a:rPr lang="en-MY" sz="100">
                          <a:effectLst/>
                        </a:rPr>
                      </a:br>
                      <a:r>
                        <a:rPr lang="en-MY" sz="100">
                          <a:effectLst/>
                        </a:rPr>
                        <a:t>Chulalongkorn University</a:t>
                      </a:r>
                      <a:br>
                        <a:rPr lang="en-MY" sz="100">
                          <a:effectLst/>
                        </a:rPr>
                      </a:br>
                      <a:r>
                        <a:rPr lang="en-MY" sz="100">
                          <a:effectLst/>
                        </a:rPr>
                        <a:t/>
                      </a:r>
                      <a:br>
                        <a:rPr lang="en-MY" sz="100">
                          <a:effectLst/>
                        </a:rPr>
                      </a:br>
                      <a:r>
                        <a:rPr lang="en-MY" sz="100">
                          <a:effectLst/>
                        </a:rPr>
                        <a:t>                                      Thailand</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59"/>
                  </a:ext>
                </a:extLst>
              </a:tr>
              <a:tr h="66196">
                <a:tc>
                  <a:txBody>
                    <a:bodyPr/>
                    <a:lstStyle/>
                    <a:p>
                      <a:pPr algn="ctr"/>
                      <a:r>
                        <a:rPr lang="en-MY" sz="100">
                          <a:effectLst/>
                        </a:rPr>
                        <a:t>60</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Organizational culture and employee's loyalty: The analysis of Japanese enterprises and Vietnamese enterprises applying Japanese corporate culture.</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Lan Thi Ngoc Le(+3)</a:t>
                      </a:r>
                      <a:br>
                        <a:rPr lang="en-MY" sz="100">
                          <a:effectLst/>
                        </a:rPr>
                      </a:br>
                      <a:r>
                        <a:rPr lang="en-MY" sz="100">
                          <a:effectLst/>
                        </a:rPr>
                        <a:t>Deputy Head, Researcher</a:t>
                      </a:r>
                      <a:br>
                        <a:rPr lang="en-MY" sz="100">
                          <a:effectLst/>
                        </a:rPr>
                      </a:br>
                      <a:r>
                        <a:rPr lang="en-MY" sz="100">
                          <a:effectLst/>
                        </a:rPr>
                        <a:t>Department of Research and Academic Affairs</a:t>
                      </a:r>
                      <a:br>
                        <a:rPr lang="en-MY" sz="100">
                          <a:effectLst/>
                        </a:rPr>
                      </a:br>
                      <a:r>
                        <a:rPr lang="en-MY" sz="100">
                          <a:effectLst/>
                        </a:rPr>
                        <a:t>Foreign Trade University</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0"/>
                  </a:ext>
                </a:extLst>
              </a:tr>
              <a:tr h="82650">
                <a:tc>
                  <a:txBody>
                    <a:bodyPr/>
                    <a:lstStyle/>
                    <a:p>
                      <a:pPr algn="ctr"/>
                      <a:r>
                        <a:rPr lang="en-US" sz="100">
                          <a:effectLst/>
                        </a:rPr>
                        <a:t>61</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Studying on Current Strikes in Japanese Companies in Vietnam, Compared with Taiwanese and Korean Companies.</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Dung Duy Nguyen(+3)</a:t>
                      </a:r>
                      <a:br>
                        <a:rPr lang="en-MY" sz="100">
                          <a:effectLst/>
                        </a:rPr>
                      </a:br>
                      <a:r>
                        <a:rPr lang="en-MY" sz="100">
                          <a:effectLst/>
                        </a:rPr>
                        <a:t>Former Director of ISEAS Senior Researcher</a:t>
                      </a:r>
                      <a:br>
                        <a:rPr lang="en-MY" sz="100">
                          <a:effectLst/>
                        </a:rPr>
                      </a:br>
                      <a:r>
                        <a:rPr lang="en-MY" sz="100">
                          <a:effectLst/>
                        </a:rPr>
                        <a:t>The Institute for Southeast Asian Studies (ISEAS)</a:t>
                      </a:r>
                      <a:br>
                        <a:rPr lang="en-MY" sz="100">
                          <a:effectLst/>
                        </a:rPr>
                      </a:br>
                      <a:r>
                        <a:rPr lang="en-MY" sz="100">
                          <a:effectLst/>
                        </a:rPr>
                        <a:t>Vietnam Academy of Social Sciences</a:t>
                      </a:r>
                      <a:br>
                        <a:rPr lang="en-MY" sz="100">
                          <a:effectLst/>
                        </a:rPr>
                      </a:br>
                      <a:r>
                        <a:rPr lang="en-MY" sz="100">
                          <a:effectLst/>
                        </a:rPr>
                        <a:t/>
                      </a:r>
                      <a:br>
                        <a:rPr lang="en-MY" sz="100">
                          <a:effectLst/>
                        </a:rPr>
                      </a:br>
                      <a:r>
                        <a:rPr lang="en-MY" sz="100">
                          <a:effectLst/>
                        </a:rPr>
                        <a:t/>
                      </a:r>
                      <a:br>
                        <a:rPr lang="en-MY" sz="100">
                          <a:effectLst/>
                        </a:rPr>
                      </a:br>
                      <a:r>
                        <a:rPr lang="en-MY" sz="10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1"/>
                  </a:ext>
                </a:extLst>
              </a:tr>
              <a:tr h="71681">
                <a:tc>
                  <a:txBody>
                    <a:bodyPr/>
                    <a:lstStyle/>
                    <a:p>
                      <a:pPr algn="ctr"/>
                      <a:r>
                        <a:rPr lang="en-MY" sz="100">
                          <a:effectLst/>
                        </a:rPr>
                        <a:t>62</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a:effectLst/>
                        </a:rPr>
                        <a:t>Out-Migration, Depopulation and Revitalization of Rural Communities: Japanese Experiences and Lessons for Vietnam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tc>
                  <a:txBody>
                    <a:bodyPr/>
                    <a:lstStyle/>
                    <a:p>
                      <a:r>
                        <a:rPr lang="en-MY" sz="100" dirty="0">
                          <a:effectLst/>
                        </a:rPr>
                        <a:t>Pham Tien </a:t>
                      </a:r>
                      <a:r>
                        <a:rPr lang="en-MY" sz="100" dirty="0" err="1">
                          <a:effectLst/>
                        </a:rPr>
                        <a:t>Thanh</a:t>
                      </a:r>
                      <a:r>
                        <a:rPr lang="en-MY" sz="100" dirty="0">
                          <a:effectLst/>
                        </a:rPr>
                        <a:t>(+2)</a:t>
                      </a:r>
                      <a:br>
                        <a:rPr lang="en-MY" sz="100" dirty="0">
                          <a:effectLst/>
                        </a:rPr>
                      </a:br>
                      <a:r>
                        <a:rPr lang="en-MY" sz="100" dirty="0">
                          <a:effectLst/>
                        </a:rPr>
                        <a:t>Lecturer</a:t>
                      </a:r>
                      <a:br>
                        <a:rPr lang="en-MY" sz="100" dirty="0">
                          <a:effectLst/>
                        </a:rPr>
                      </a:br>
                      <a:r>
                        <a:rPr lang="en-MY" sz="100" dirty="0">
                          <a:effectLst/>
                        </a:rPr>
                        <a:t>Department of Economics</a:t>
                      </a:r>
                      <a:br>
                        <a:rPr lang="en-MY" sz="100" dirty="0">
                          <a:effectLst/>
                        </a:rPr>
                      </a:br>
                      <a:r>
                        <a:rPr lang="en-MY" sz="100" dirty="0">
                          <a:effectLst/>
                        </a:rPr>
                        <a:t>Faculty of Business administration</a:t>
                      </a:r>
                      <a:br>
                        <a:rPr lang="en-MY" sz="100" dirty="0">
                          <a:effectLst/>
                        </a:rPr>
                      </a:br>
                      <a:r>
                        <a:rPr lang="en-MY" sz="100" dirty="0">
                          <a:effectLst/>
                        </a:rPr>
                        <a:t>Ton </a:t>
                      </a:r>
                      <a:r>
                        <a:rPr lang="en-MY" sz="100" dirty="0" err="1">
                          <a:effectLst/>
                        </a:rPr>
                        <a:t>Duc</a:t>
                      </a:r>
                      <a:r>
                        <a:rPr lang="en-MY" sz="100" dirty="0">
                          <a:effectLst/>
                        </a:rPr>
                        <a:t> </a:t>
                      </a:r>
                      <a:r>
                        <a:rPr lang="en-MY" sz="100" dirty="0" err="1">
                          <a:effectLst/>
                        </a:rPr>
                        <a:t>Thang</a:t>
                      </a:r>
                      <a:r>
                        <a:rPr lang="en-MY" sz="100" dirty="0">
                          <a:effectLst/>
                        </a:rPr>
                        <a:t> University</a:t>
                      </a:r>
                      <a:br>
                        <a:rPr lang="en-MY" sz="100" dirty="0">
                          <a:effectLst/>
                        </a:rPr>
                      </a:br>
                      <a:r>
                        <a:rPr lang="en-MY" sz="100" dirty="0">
                          <a:effectLst/>
                        </a:rPr>
                        <a:t/>
                      </a:r>
                      <a:br>
                        <a:rPr lang="en-MY" sz="100" dirty="0">
                          <a:effectLst/>
                        </a:rPr>
                      </a:br>
                      <a:r>
                        <a:rPr lang="en-MY" sz="100" dirty="0">
                          <a:effectLst/>
                        </a:rPr>
                        <a:t>                                       Viet Nam</a:t>
                      </a:r>
                    </a:p>
                  </a:txBody>
                  <a:tcPr marL="190" marR="190" marT="190" marB="190" anchor="ctr">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solidFill>
                      <a:srgbClr val="CAE1E0"/>
                    </a:solidFill>
                  </a:tcPr>
                </a:tc>
                <a:extLst>
                  <a:ext uri="{0D108BD9-81ED-4DB2-BD59-A6C34878D82A}">
                    <a16:rowId xmlns:a16="http://schemas.microsoft.com/office/drawing/2014/main" val="100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3158291"/>
              </p:ext>
            </p:extLst>
          </p:nvPr>
        </p:nvGraphicFramePr>
        <p:xfrm>
          <a:off x="430306" y="935955"/>
          <a:ext cx="11389659" cy="5770633"/>
        </p:xfrm>
        <a:graphic>
          <a:graphicData uri="http://schemas.openxmlformats.org/drawingml/2006/table">
            <a:tbl>
              <a:tblPr firstRow="1" firstCol="1" bandRow="1">
                <a:tableStyleId>{5940675A-B579-460E-94D1-54222C63F5DA}</a:tableStyleId>
              </a:tblPr>
              <a:tblGrid>
                <a:gridCol w="463701">
                  <a:extLst>
                    <a:ext uri="{9D8B030D-6E8A-4147-A177-3AD203B41FA5}">
                      <a16:colId xmlns:a16="http://schemas.microsoft.com/office/drawing/2014/main" val="20000"/>
                    </a:ext>
                  </a:extLst>
                </a:gridCol>
                <a:gridCol w="9702275">
                  <a:extLst>
                    <a:ext uri="{9D8B030D-6E8A-4147-A177-3AD203B41FA5}">
                      <a16:colId xmlns:a16="http://schemas.microsoft.com/office/drawing/2014/main" val="20001"/>
                    </a:ext>
                  </a:extLst>
                </a:gridCol>
                <a:gridCol w="1223683">
                  <a:extLst>
                    <a:ext uri="{9D8B030D-6E8A-4147-A177-3AD203B41FA5}">
                      <a16:colId xmlns:a16="http://schemas.microsoft.com/office/drawing/2014/main" val="20002"/>
                    </a:ext>
                  </a:extLst>
                </a:gridCol>
              </a:tblGrid>
              <a:tr h="101020">
                <a:tc>
                  <a:txBody>
                    <a:bodyPr/>
                    <a:lstStyle/>
                    <a:p>
                      <a:pPr algn="l">
                        <a:spcAft>
                          <a:spcPts val="600"/>
                        </a:spcAft>
                      </a:pPr>
                      <a:r>
                        <a:rPr lang="en-MY" sz="1600" dirty="0">
                          <a:effectLst/>
                          <a:latin typeface="Franklin Gothic Book" panose="020B0503020102020204" pitchFamily="34"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a:effectLst/>
                          <a:latin typeface="Franklin Gothic Book" panose="020B0503020102020204" pitchFamily="34" charset="0"/>
                        </a:rPr>
                        <a:t>Themes of Research Projects</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tc>
                  <a:txBody>
                    <a:bodyPr/>
                    <a:lstStyle/>
                    <a:p>
                      <a:pPr algn="ctr">
                        <a:spcAft>
                          <a:spcPts val="600"/>
                        </a:spcAft>
                      </a:pPr>
                      <a:r>
                        <a:rPr lang="en-US" sz="1600" b="1" dirty="0" smtClean="0">
                          <a:effectLst/>
                          <a:latin typeface="Franklin Gothic Book" panose="020B0503020102020204" pitchFamily="34" charset="0"/>
                        </a:rPr>
                        <a:t>Country</a:t>
                      </a:r>
                      <a:endParaRPr lang="en-MY"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6939" marR="26939" marT="0" marB="0"/>
                </a:tc>
                <a:extLst>
                  <a:ext uri="{0D108BD9-81ED-4DB2-BD59-A6C34878D82A}">
                    <a16:rowId xmlns:a16="http://schemas.microsoft.com/office/drawing/2014/main" val="10000"/>
                  </a:ext>
                </a:extLst>
              </a:tr>
              <a:tr h="389927">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Designing Asia: An investigation into "Zokei" activities in interwar Japan and Colonial Taiwan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Taiwan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2099">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A Study of the Tasuku Yamanaka Manufacture's Development and the Effects of the Taiwan Lacquer-ware</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Taiwan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54068">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3</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Technology and Taste: The Making of Dried Skipjack Tuna Products and the Evolution of Taste in Modern Taiwan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Taiwan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933">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4</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Minoru Togo and the Building of Taiwan Agriculture Investigation System in Modern Taiwan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Taiwan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1237">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Intercultural Communication Problems Observed by the Workers and the Japanese Companies in Taiwan</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Taiwan</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340">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6</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Feasibility of a Culturally Sensitive Communications Strategy to Engage Key Populations in HIV Prevention Awareness and improve Health Access in Japan : Comparisons between Japan, Indonesia and Thailand</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Thailand</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623">
                <a:tc>
                  <a:txBody>
                    <a:bodyPr/>
                    <a:lstStyle/>
                    <a:p>
                      <a:pPr algn="ctr">
                        <a:spcAft>
                          <a:spcPts val="0"/>
                        </a:spcAft>
                      </a:pPr>
                      <a:r>
                        <a:rPr lang="en-US" sz="1600" spc="-20">
                          <a:effectLst/>
                          <a:latin typeface="Franklin Gothic Book" panose="020B0503020102020204" pitchFamily="34" charset="0"/>
                          <a:ea typeface="Times New Roman" panose="02020603050405020304" pitchFamily="18" charset="0"/>
                          <a:cs typeface="Times New Roman" panose="02020603050405020304" pitchFamily="18" charset="0"/>
                        </a:rPr>
                        <a:t>5</a:t>
                      </a:r>
                      <a:r>
                        <a:rPr lang="en-MY" sz="1600" spc="-20">
                          <a:effectLst/>
                          <a:latin typeface="Franklin Gothic Book" panose="020B0503020102020204" pitchFamily="34" charset="0"/>
                          <a:ea typeface="Times New Roman" panose="02020603050405020304" pitchFamily="18" charset="0"/>
                          <a:cs typeface="Times New Roman" panose="02020603050405020304" pitchFamily="18" charset="0"/>
                        </a:rPr>
                        <a:t>7</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Nurturing High-value Personnel in te Age of Glovalization: Issues and Prospects for Improvement of a Curriculum-based Overseas Internship Program</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Thailand</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61494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58</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The Conservation of Historic Town and Disaster Risk Reduction : Lessons Learned from the Japanese 'Denkenchiku' System to Improve Disaster Preparedness by Local Communities in Thailand</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Thailand</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48857">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59</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Disaster Education and Community Development : A Case Study of Japan and Thailand</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Thailand</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32011">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60</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Organizational culture and employee's loyalty: The analysis of Japanese enterprises and Vietnamese enterprises applying Japanese corporate culture.</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Viet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Nam</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74232">
                <a:tc>
                  <a:txBody>
                    <a:bodyPr/>
                    <a:lstStyle/>
                    <a:p>
                      <a:pPr algn="ctr">
                        <a:spcAft>
                          <a:spcPts val="0"/>
                        </a:spcAft>
                      </a:pPr>
                      <a:r>
                        <a:rPr lang="en-US" sz="1600">
                          <a:effectLst/>
                          <a:latin typeface="Franklin Gothic Book" panose="020B0503020102020204" pitchFamily="34" charset="0"/>
                          <a:ea typeface="Times New Roman" panose="02020603050405020304" pitchFamily="18" charset="0"/>
                          <a:cs typeface="Times New Roman" panose="02020603050405020304" pitchFamily="18" charset="0"/>
                        </a:rPr>
                        <a:t>6</a:t>
                      </a: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1</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Studying on Current Strikes in Japanese Companies in Vietnam, Compared with Taiwanese and Korean Companies.</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Viet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Nam</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484096">
                <a:tc>
                  <a:txBody>
                    <a:bodyPr/>
                    <a:lstStyle/>
                    <a:p>
                      <a:pPr algn="ctr">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62</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MY" sz="1600">
                          <a:effectLst/>
                          <a:latin typeface="Franklin Gothic Book" panose="020B0503020102020204" pitchFamily="34" charset="0"/>
                          <a:ea typeface="Times New Roman" panose="02020603050405020304" pitchFamily="18" charset="0"/>
                          <a:cs typeface="Times New Roman" panose="02020603050405020304" pitchFamily="18" charset="0"/>
                        </a:rPr>
                        <a:t>Out-Migration, Depopulation and Revitalization of Rural Communities: Japanese Experiences and Lessons for Vietnam</a:t>
                      </a:r>
                      <a:endParaRPr lang="en-MY"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MY" sz="16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Viet </a:t>
                      </a:r>
                      <a:r>
                        <a:rPr lang="en-MY" sz="1600" dirty="0">
                          <a:effectLst/>
                          <a:latin typeface="Franklin Gothic Book" panose="020B0503020102020204" pitchFamily="34" charset="0"/>
                          <a:ea typeface="Times New Roman" panose="02020603050405020304" pitchFamily="18" charset="0"/>
                          <a:cs typeface="Times New Roman" panose="02020603050405020304" pitchFamily="18" charset="0"/>
                        </a:rPr>
                        <a:t>Nam</a:t>
                      </a:r>
                      <a:endParaRPr lang="en-MY"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0461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2458" y="-176"/>
            <a:ext cx="6639870" cy="6858352"/>
          </a:xfrm>
          <a:prstGeom prst="rect">
            <a:avLst/>
          </a:prstGeom>
        </p:spPr>
      </p:pic>
      <p:sp>
        <p:nvSpPr>
          <p:cNvPr id="3" name="Right Arrow 2"/>
          <p:cNvSpPr/>
          <p:nvPr/>
        </p:nvSpPr>
        <p:spPr>
          <a:xfrm>
            <a:off x="184727" y="2540000"/>
            <a:ext cx="1690255" cy="461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0" y="5088467"/>
            <a:ext cx="2226733" cy="364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8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959" y="0"/>
            <a:ext cx="5639628" cy="6851548"/>
          </a:xfrm>
          <a:prstGeom prst="rect">
            <a:avLst/>
          </a:prstGeom>
        </p:spPr>
      </p:pic>
      <p:sp>
        <p:nvSpPr>
          <p:cNvPr id="3" name="Rectangle 2"/>
          <p:cNvSpPr/>
          <p:nvPr/>
        </p:nvSpPr>
        <p:spPr>
          <a:xfrm>
            <a:off x="7301753" y="0"/>
            <a:ext cx="4890247" cy="6858000"/>
          </a:xfrm>
          <a:prstGeom prst="rect">
            <a:avLst/>
          </a:prstGeom>
          <a:solidFill>
            <a:schemeClr val="accent5">
              <a:lumMod val="75000"/>
            </a:schemeClr>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MY" sz="5400" b="1" dirty="0" smtClean="0">
                <a:latin typeface="Franklin Gothic Book" panose="020B0503020102020204" pitchFamily="34" charset="0"/>
              </a:rPr>
              <a:t>Grant Program of the Foundation</a:t>
            </a:r>
            <a:endParaRPr lang="en-MY" sz="5400" b="1" dirty="0">
              <a:latin typeface="Franklin Gothic Book" panose="020B0503020102020204" pitchFamily="34" charset="0"/>
            </a:endParaRPr>
          </a:p>
        </p:txBody>
      </p:sp>
      <p:sp>
        <p:nvSpPr>
          <p:cNvPr id="4" name="Right Arrow 3"/>
          <p:cNvSpPr/>
          <p:nvPr/>
        </p:nvSpPr>
        <p:spPr>
          <a:xfrm>
            <a:off x="175491" y="1782618"/>
            <a:ext cx="942109" cy="341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116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721" y="-176"/>
            <a:ext cx="6826102" cy="6858352"/>
          </a:xfrm>
          <a:prstGeom prst="rect">
            <a:avLst/>
          </a:prstGeom>
        </p:spPr>
      </p:pic>
      <p:sp>
        <p:nvSpPr>
          <p:cNvPr id="3" name="Right Arrow 2"/>
          <p:cNvSpPr/>
          <p:nvPr/>
        </p:nvSpPr>
        <p:spPr>
          <a:xfrm>
            <a:off x="440267" y="3437467"/>
            <a:ext cx="1863454" cy="49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382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8935" y="134087"/>
            <a:ext cx="58293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Personal Experiences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757424606"/>
              </p:ext>
            </p:extLst>
          </p:nvPr>
        </p:nvGraphicFramePr>
        <p:xfrm>
          <a:off x="575733" y="896284"/>
          <a:ext cx="10896600" cy="5634179"/>
        </p:xfrm>
        <a:graphic>
          <a:graphicData uri="http://schemas.openxmlformats.org/drawingml/2006/table">
            <a:tbl>
              <a:tblPr firstRow="1" bandRow="1">
                <a:tableStyleId>{5C22544A-7EE6-4342-B048-85BDC9FD1C3A}</a:tableStyleId>
              </a:tblPr>
              <a:tblGrid>
                <a:gridCol w="3632200">
                  <a:extLst>
                    <a:ext uri="{9D8B030D-6E8A-4147-A177-3AD203B41FA5}">
                      <a16:colId xmlns:a16="http://schemas.microsoft.com/office/drawing/2014/main" val="3224514361"/>
                    </a:ext>
                  </a:extLst>
                </a:gridCol>
                <a:gridCol w="3632200">
                  <a:extLst>
                    <a:ext uri="{9D8B030D-6E8A-4147-A177-3AD203B41FA5}">
                      <a16:colId xmlns:a16="http://schemas.microsoft.com/office/drawing/2014/main" val="414951272"/>
                    </a:ext>
                  </a:extLst>
                </a:gridCol>
                <a:gridCol w="3632200">
                  <a:extLst>
                    <a:ext uri="{9D8B030D-6E8A-4147-A177-3AD203B41FA5}">
                      <a16:colId xmlns:a16="http://schemas.microsoft.com/office/drawing/2014/main" val="1368960494"/>
                    </a:ext>
                  </a:extLst>
                </a:gridCol>
              </a:tblGrid>
              <a:tr h="413896">
                <a:tc>
                  <a:txBody>
                    <a:bodyPr/>
                    <a:lstStyle/>
                    <a:p>
                      <a:pPr algn="ctr"/>
                      <a:r>
                        <a:rPr lang="en-US" sz="2800" dirty="0" smtClean="0"/>
                        <a:t>Requirements</a:t>
                      </a:r>
                      <a:endParaRPr lang="en-US" sz="2800" dirty="0"/>
                    </a:p>
                  </a:txBody>
                  <a:tcPr/>
                </a:tc>
                <a:tc>
                  <a:txBody>
                    <a:bodyPr/>
                    <a:lstStyle/>
                    <a:p>
                      <a:pPr algn="ctr"/>
                      <a:r>
                        <a:rPr lang="en-US" sz="2800" dirty="0" smtClean="0"/>
                        <a:t>TIPS</a:t>
                      </a:r>
                      <a:endParaRPr lang="en-US" sz="2800" dirty="0"/>
                    </a:p>
                  </a:txBody>
                  <a:tcPr/>
                </a:tc>
                <a:tc>
                  <a:txBody>
                    <a:bodyPr/>
                    <a:lstStyle/>
                    <a:p>
                      <a:pPr algn="ctr"/>
                      <a:r>
                        <a:rPr lang="en-US" sz="2800" dirty="0" smtClean="0"/>
                        <a:t>Note</a:t>
                      </a:r>
                      <a:endParaRPr lang="en-US" sz="2800" dirty="0"/>
                    </a:p>
                  </a:txBody>
                  <a:tcPr/>
                </a:tc>
                <a:extLst>
                  <a:ext uri="{0D108BD9-81ED-4DB2-BD59-A6C34878D82A}">
                    <a16:rowId xmlns:a16="http://schemas.microsoft.com/office/drawing/2014/main" val="1176267369"/>
                  </a:ext>
                </a:extLst>
              </a:tr>
              <a:tr h="3785854">
                <a:tc>
                  <a:txBody>
                    <a:bodyPr/>
                    <a:lstStyle/>
                    <a:p>
                      <a:pPr algn="ctr"/>
                      <a:r>
                        <a:rPr lang="en-US" sz="2000" b="0" i="0" kern="1200" dirty="0" smtClean="0">
                          <a:solidFill>
                            <a:srgbClr val="C00000"/>
                          </a:solidFill>
                          <a:effectLst/>
                          <a:latin typeface="+mn-lt"/>
                          <a:ea typeface="+mn-ea"/>
                          <a:cs typeface="+mn-cs"/>
                        </a:rPr>
                        <a:t>Any research project, mainly in the field of social sciences or humanities that is related to Japan</a:t>
                      </a:r>
                      <a:r>
                        <a:rPr lang="en-US" sz="2000" b="0" i="0" kern="1200" dirty="0" smtClean="0">
                          <a:solidFill>
                            <a:schemeClr val="dk1"/>
                          </a:solidFill>
                          <a:effectLst/>
                          <a:latin typeface="+mn-lt"/>
                          <a:ea typeface="+mn-ea"/>
                          <a:cs typeface="+mn-cs"/>
                        </a:rPr>
                        <a:t>.  </a:t>
                      </a:r>
                    </a:p>
                    <a:p>
                      <a:pPr algn="ctr"/>
                      <a:endParaRPr lang="en-US" sz="2000" b="0" i="0" kern="1200" dirty="0" smtClean="0">
                        <a:solidFill>
                          <a:schemeClr val="dk1"/>
                        </a:solidFill>
                        <a:effectLst/>
                        <a:latin typeface="+mn-lt"/>
                        <a:ea typeface="+mn-ea"/>
                        <a:cs typeface="+mn-cs"/>
                      </a:endParaRPr>
                    </a:p>
                    <a:p>
                      <a:pPr algn="ctr"/>
                      <a:endParaRPr lang="en-US" sz="2000" b="0" i="0" kern="1200" dirty="0" smtClean="0">
                        <a:solidFill>
                          <a:schemeClr val="dk1"/>
                        </a:solidFill>
                        <a:effectLst/>
                        <a:latin typeface="+mn-lt"/>
                        <a:ea typeface="+mn-ea"/>
                        <a:cs typeface="+mn-cs"/>
                      </a:endParaRPr>
                    </a:p>
                    <a:p>
                      <a:pPr algn="ctr"/>
                      <a:endParaRPr lang="en-US" sz="2000" dirty="0"/>
                    </a:p>
                  </a:txBody>
                  <a:tcPr/>
                </a:tc>
                <a:tc>
                  <a:txBody>
                    <a:bodyPr/>
                    <a:lstStyle/>
                    <a:p>
                      <a:pPr algn="ctr"/>
                      <a:r>
                        <a:rPr lang="en-US" sz="2000" b="0" i="0" kern="1200" dirty="0" err="1" smtClean="0">
                          <a:solidFill>
                            <a:schemeClr val="dk1"/>
                          </a:solidFill>
                          <a:effectLst/>
                          <a:latin typeface="+mn-lt"/>
                          <a:ea typeface="+mn-ea"/>
                          <a:cs typeface="+mn-cs"/>
                        </a:rPr>
                        <a:t>Kaitkan</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dengan</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apa</a:t>
                      </a:r>
                      <a:r>
                        <a:rPr lang="en-US" sz="2000" b="0" i="0" kern="1200" dirty="0" smtClean="0">
                          <a:solidFill>
                            <a:schemeClr val="dk1"/>
                          </a:solidFill>
                          <a:effectLst/>
                          <a:latin typeface="+mn-lt"/>
                          <a:ea typeface="+mn-ea"/>
                          <a:cs typeface="+mn-cs"/>
                        </a:rPr>
                        <a:t> yang </a:t>
                      </a:r>
                      <a:r>
                        <a:rPr lang="en-US" sz="2000" b="0" i="0" kern="1200" dirty="0" err="1" smtClean="0">
                          <a:solidFill>
                            <a:schemeClr val="dk1"/>
                          </a:solidFill>
                          <a:effectLst/>
                          <a:latin typeface="+mn-lt"/>
                          <a:ea typeface="+mn-ea"/>
                          <a:cs typeface="+mn-cs"/>
                        </a:rPr>
                        <a:t>kita</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boleh</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belajar</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dari</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Jepun</a:t>
                      </a:r>
                      <a:r>
                        <a:rPr lang="en-US" sz="2000" b="0" i="0" kern="1200" dirty="0" smtClean="0">
                          <a:solidFill>
                            <a:schemeClr val="dk1"/>
                          </a:solidFill>
                          <a:effectLst/>
                          <a:latin typeface="+mn-lt"/>
                          <a:ea typeface="+mn-ea"/>
                          <a:cs typeface="+mn-cs"/>
                        </a:rPr>
                        <a:t>,</a:t>
                      </a:r>
                    </a:p>
                    <a:p>
                      <a:pPr algn="ctr"/>
                      <a:r>
                        <a:rPr lang="en-US" sz="2000" b="0" i="0" kern="1200" dirty="0" smtClean="0">
                          <a:solidFill>
                            <a:schemeClr val="dk1"/>
                          </a:solidFill>
                          <a:effectLst/>
                          <a:latin typeface="+mn-lt"/>
                          <a:ea typeface="+mn-ea"/>
                          <a:cs typeface="+mn-cs"/>
                        </a:rPr>
                        <a:t> </a:t>
                      </a:r>
                    </a:p>
                    <a:p>
                      <a:pPr algn="ctr"/>
                      <a:r>
                        <a:rPr lang="en-US" sz="2000" b="0" i="0" kern="1200" dirty="0" smtClean="0">
                          <a:solidFill>
                            <a:schemeClr val="dk1"/>
                          </a:solidFill>
                          <a:effectLst/>
                          <a:latin typeface="+mn-lt"/>
                          <a:ea typeface="+mn-ea"/>
                          <a:cs typeface="+mn-cs"/>
                        </a:rPr>
                        <a:t>ATAU</a:t>
                      </a:r>
                    </a:p>
                    <a:p>
                      <a:pPr algn="ctr"/>
                      <a:endParaRPr lang="en-US" sz="2000" b="0" i="0" kern="1200" dirty="0" smtClean="0">
                        <a:solidFill>
                          <a:schemeClr val="dk1"/>
                        </a:solidFill>
                        <a:effectLst/>
                        <a:latin typeface="+mn-lt"/>
                        <a:ea typeface="+mn-ea"/>
                        <a:cs typeface="+mn-cs"/>
                      </a:endParaRPr>
                    </a:p>
                    <a:p>
                      <a:pPr algn="ctr"/>
                      <a:r>
                        <a:rPr lang="en-US" sz="2000" b="0" i="0" kern="1200" dirty="0" smtClean="0">
                          <a:solidFill>
                            <a:schemeClr val="dk1"/>
                          </a:solidFill>
                          <a:effectLst/>
                          <a:latin typeface="+mn-lt"/>
                          <a:ea typeface="+mn-ea"/>
                          <a:cs typeface="+mn-cs"/>
                        </a:rPr>
                        <a:t>Impact </a:t>
                      </a:r>
                      <a:r>
                        <a:rPr lang="en-US" sz="2000" b="0" i="0" kern="1200" dirty="0" err="1" smtClean="0">
                          <a:solidFill>
                            <a:schemeClr val="dk1"/>
                          </a:solidFill>
                          <a:effectLst/>
                          <a:latin typeface="+mn-lt"/>
                          <a:ea typeface="+mn-ea"/>
                          <a:cs typeface="+mn-cs"/>
                        </a:rPr>
                        <a:t>Jepun</a:t>
                      </a:r>
                      <a:r>
                        <a:rPr lang="en-US" sz="2000" b="0" i="0" kern="1200" dirty="0" smtClean="0">
                          <a:solidFill>
                            <a:schemeClr val="dk1"/>
                          </a:solidFill>
                          <a:effectLst/>
                          <a:latin typeface="+mn-lt"/>
                          <a:ea typeface="+mn-ea"/>
                          <a:cs typeface="+mn-cs"/>
                        </a:rPr>
                        <a:t> ( policy, </a:t>
                      </a:r>
                      <a:r>
                        <a:rPr lang="en-US" sz="2000" b="0" i="0" kern="1200" dirty="0" err="1" smtClean="0">
                          <a:solidFill>
                            <a:schemeClr val="dk1"/>
                          </a:solidFill>
                          <a:effectLst/>
                          <a:latin typeface="+mn-lt"/>
                          <a:ea typeface="+mn-ea"/>
                          <a:cs typeface="+mn-cs"/>
                        </a:rPr>
                        <a:t>pelaburan</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dll</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ke</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atas</a:t>
                      </a:r>
                      <a:r>
                        <a:rPr lang="en-US" sz="2000" b="0" i="0" kern="1200" dirty="0" smtClean="0">
                          <a:solidFill>
                            <a:schemeClr val="dk1"/>
                          </a:solidFill>
                          <a:effectLst/>
                          <a:latin typeface="+mn-lt"/>
                          <a:ea typeface="+mn-ea"/>
                          <a:cs typeface="+mn-cs"/>
                        </a:rPr>
                        <a:t> </a:t>
                      </a:r>
                      <a:r>
                        <a:rPr lang="en-US" sz="2000" b="0" i="0" kern="1200" dirty="0" err="1" smtClean="0">
                          <a:solidFill>
                            <a:schemeClr val="dk1"/>
                          </a:solidFill>
                          <a:effectLst/>
                          <a:latin typeface="+mn-lt"/>
                          <a:ea typeface="+mn-ea"/>
                          <a:cs typeface="+mn-cs"/>
                        </a:rPr>
                        <a:t>negara</a:t>
                      </a:r>
                      <a:r>
                        <a:rPr lang="en-US" sz="2000" b="0" i="0" kern="1200" dirty="0" smtClean="0">
                          <a:solidFill>
                            <a:schemeClr val="dk1"/>
                          </a:solidFill>
                          <a:effectLst/>
                          <a:latin typeface="+mn-lt"/>
                          <a:ea typeface="+mn-ea"/>
                          <a:cs typeface="+mn-cs"/>
                        </a:rPr>
                        <a:t> lain</a:t>
                      </a:r>
                      <a:endParaRPr lang="en-US" sz="2000" dirty="0"/>
                    </a:p>
                  </a:txBody>
                  <a:tcPr/>
                </a:tc>
                <a:tc>
                  <a:txBody>
                    <a:bodyPr/>
                    <a:lstStyle/>
                    <a:p>
                      <a:pPr algn="ctr"/>
                      <a:r>
                        <a:rPr lang="en-US" sz="2000" dirty="0" smtClean="0">
                          <a:solidFill>
                            <a:srgbClr val="C00000"/>
                          </a:solidFill>
                        </a:rPr>
                        <a:t>TIMSS</a:t>
                      </a:r>
                    </a:p>
                    <a:p>
                      <a:pPr algn="ctr"/>
                      <a:r>
                        <a:rPr lang="en-US" sz="2000" dirty="0" smtClean="0"/>
                        <a:t>Lesson</a:t>
                      </a:r>
                      <a:r>
                        <a:rPr lang="en-US" sz="2000" baseline="0" dirty="0" smtClean="0"/>
                        <a:t> Study</a:t>
                      </a:r>
                    </a:p>
                    <a:p>
                      <a:pPr algn="ctr"/>
                      <a:r>
                        <a:rPr lang="en-US" sz="2000" baseline="0" dirty="0" smtClean="0"/>
                        <a:t>Origami</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err="1" smtClean="0"/>
                        <a:t>Doremon</a:t>
                      </a:r>
                      <a:endParaRPr lang="en-US" sz="20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Preservation of Arts</a:t>
                      </a:r>
                    </a:p>
                    <a:p>
                      <a:pPr algn="ctr"/>
                      <a:endParaRPr lang="en-US" sz="2000" baseline="0" dirty="0" smtClean="0"/>
                    </a:p>
                    <a:p>
                      <a:pPr algn="ctr"/>
                      <a:r>
                        <a:rPr lang="en-US" sz="2000" baseline="0" dirty="0" smtClean="0"/>
                        <a:t>Water waste management</a:t>
                      </a:r>
                    </a:p>
                    <a:p>
                      <a:pPr algn="ctr"/>
                      <a:r>
                        <a:rPr lang="en-US" sz="2000" baseline="0" dirty="0" smtClean="0"/>
                        <a:t>Disaster Risk Reduction</a:t>
                      </a:r>
                    </a:p>
                    <a:p>
                      <a:pPr algn="ctr"/>
                      <a:r>
                        <a:rPr lang="en-US" sz="2000" baseline="0" dirty="0" smtClean="0"/>
                        <a:t>Smart Society- </a:t>
                      </a:r>
                      <a:r>
                        <a:rPr lang="en-US" sz="2000" baseline="0" dirty="0" err="1" smtClean="0"/>
                        <a:t>IoT</a:t>
                      </a:r>
                      <a:endParaRPr lang="en-US" sz="2000" baseline="0" dirty="0" smtClean="0"/>
                    </a:p>
                    <a:p>
                      <a:pPr algn="ctr"/>
                      <a:endParaRPr lang="en-US" sz="2000" baseline="0" dirty="0" smtClean="0"/>
                    </a:p>
                    <a:p>
                      <a:pPr algn="ctr"/>
                      <a:endParaRPr lang="en-US" sz="2000" baseline="0" dirty="0" smtClean="0"/>
                    </a:p>
                    <a:p>
                      <a:pPr algn="ctr"/>
                      <a:r>
                        <a:rPr lang="en-US" sz="2000" dirty="0" smtClean="0"/>
                        <a:t>Browse and find </a:t>
                      </a:r>
                      <a:endParaRPr lang="en-US" sz="2000" dirty="0"/>
                    </a:p>
                  </a:txBody>
                  <a:tcPr/>
                </a:tc>
                <a:extLst>
                  <a:ext uri="{0D108BD9-81ED-4DB2-BD59-A6C34878D82A}">
                    <a16:rowId xmlns:a16="http://schemas.microsoft.com/office/drawing/2014/main" val="1107733932"/>
                  </a:ext>
                </a:extLst>
              </a:tr>
              <a:tr h="1330165">
                <a:tc>
                  <a:txBody>
                    <a:bodyPr/>
                    <a:lstStyle/>
                    <a:p>
                      <a:pPr algn="ctr"/>
                      <a:endParaRPr lang="en-US" dirty="0"/>
                    </a:p>
                  </a:txBody>
                  <a:tcPr/>
                </a:tc>
                <a:tc>
                  <a:txBody>
                    <a:bodyPr/>
                    <a:lstStyle/>
                    <a:p>
                      <a:pPr algn="ctr"/>
                      <a:r>
                        <a:rPr lang="en-US" dirty="0" smtClean="0"/>
                        <a:t>Categories </a:t>
                      </a:r>
                      <a:endParaRPr lang="en-US" dirty="0"/>
                    </a:p>
                  </a:txBody>
                  <a:tcPr/>
                </a:tc>
                <a:tc>
                  <a:txBody>
                    <a:bodyPr/>
                    <a:lstStyle/>
                    <a:p>
                      <a:pPr algn="ctr"/>
                      <a:r>
                        <a:rPr lang="en-US" dirty="0" smtClean="0"/>
                        <a:t>Special needs</a:t>
                      </a:r>
                    </a:p>
                    <a:p>
                      <a:pPr algn="ctr"/>
                      <a:r>
                        <a:rPr lang="en-US" dirty="0" smtClean="0"/>
                        <a:t>Women</a:t>
                      </a:r>
                    </a:p>
                    <a:p>
                      <a:pPr algn="ctr"/>
                      <a:r>
                        <a:rPr lang="en-US" dirty="0" smtClean="0"/>
                        <a:t>Migrants</a:t>
                      </a:r>
                    </a:p>
                    <a:p>
                      <a:pPr algn="ctr"/>
                      <a:endParaRPr lang="en-US" dirty="0"/>
                    </a:p>
                  </a:txBody>
                  <a:tcPr/>
                </a:tc>
                <a:extLst>
                  <a:ext uri="{0D108BD9-81ED-4DB2-BD59-A6C34878D82A}">
                    <a16:rowId xmlns:a16="http://schemas.microsoft.com/office/drawing/2014/main" val="2404585956"/>
                  </a:ext>
                </a:extLst>
              </a:tr>
            </a:tbl>
          </a:graphicData>
        </a:graphic>
      </p:graphicFrame>
    </p:spTree>
    <p:extLst>
      <p:ext uri="{BB962C8B-B14F-4D97-AF65-F5344CB8AC3E}">
        <p14:creationId xmlns:p14="http://schemas.microsoft.com/office/powerpoint/2010/main" val="292741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527408"/>
              </p:ext>
            </p:extLst>
          </p:nvPr>
        </p:nvGraphicFramePr>
        <p:xfrm>
          <a:off x="626533" y="702733"/>
          <a:ext cx="10888134" cy="4554298"/>
        </p:xfrm>
        <a:graphic>
          <a:graphicData uri="http://schemas.openxmlformats.org/drawingml/2006/table">
            <a:tbl>
              <a:tblPr firstRow="1" bandRow="1">
                <a:tableStyleId>{5C22544A-7EE6-4342-B048-85BDC9FD1C3A}</a:tableStyleId>
              </a:tblPr>
              <a:tblGrid>
                <a:gridCol w="3629378">
                  <a:extLst>
                    <a:ext uri="{9D8B030D-6E8A-4147-A177-3AD203B41FA5}">
                      <a16:colId xmlns:a16="http://schemas.microsoft.com/office/drawing/2014/main" val="3224514361"/>
                    </a:ext>
                  </a:extLst>
                </a:gridCol>
                <a:gridCol w="3629378">
                  <a:extLst>
                    <a:ext uri="{9D8B030D-6E8A-4147-A177-3AD203B41FA5}">
                      <a16:colId xmlns:a16="http://schemas.microsoft.com/office/drawing/2014/main" val="414951272"/>
                    </a:ext>
                  </a:extLst>
                </a:gridCol>
                <a:gridCol w="3629378">
                  <a:extLst>
                    <a:ext uri="{9D8B030D-6E8A-4147-A177-3AD203B41FA5}">
                      <a16:colId xmlns:a16="http://schemas.microsoft.com/office/drawing/2014/main" val="1368960494"/>
                    </a:ext>
                  </a:extLst>
                </a:gridCol>
              </a:tblGrid>
              <a:tr h="449734">
                <a:tc>
                  <a:txBody>
                    <a:bodyPr/>
                    <a:lstStyle/>
                    <a:p>
                      <a:pPr algn="ctr"/>
                      <a:r>
                        <a:rPr lang="en-US" sz="2400" dirty="0" smtClean="0"/>
                        <a:t>Requirements</a:t>
                      </a:r>
                      <a:endParaRPr lang="en-US" sz="2400" dirty="0"/>
                    </a:p>
                  </a:txBody>
                  <a:tcPr/>
                </a:tc>
                <a:tc>
                  <a:txBody>
                    <a:bodyPr/>
                    <a:lstStyle/>
                    <a:p>
                      <a:pPr algn="ctr"/>
                      <a:r>
                        <a:rPr lang="en-US" sz="2400" dirty="0" smtClean="0"/>
                        <a:t>TIPS</a:t>
                      </a:r>
                      <a:endParaRPr lang="en-US" sz="2400" dirty="0"/>
                    </a:p>
                  </a:txBody>
                  <a:tcPr/>
                </a:tc>
                <a:tc>
                  <a:txBody>
                    <a:bodyPr/>
                    <a:lstStyle/>
                    <a:p>
                      <a:pPr algn="ctr"/>
                      <a:r>
                        <a:rPr lang="en-US" sz="2400" dirty="0" smtClean="0"/>
                        <a:t>Note</a:t>
                      </a:r>
                      <a:endParaRPr lang="en-US" sz="2400" dirty="0"/>
                    </a:p>
                  </a:txBody>
                  <a:tcPr/>
                </a:tc>
                <a:extLst>
                  <a:ext uri="{0D108BD9-81ED-4DB2-BD59-A6C34878D82A}">
                    <a16:rowId xmlns:a16="http://schemas.microsoft.com/office/drawing/2014/main" val="1176267369"/>
                  </a:ext>
                </a:extLst>
              </a:tr>
              <a:tr h="2185863">
                <a:tc>
                  <a:txBody>
                    <a:bodyPr/>
                    <a:lstStyle/>
                    <a:p>
                      <a:pPr algn="ctr"/>
                      <a:r>
                        <a:rPr lang="en-US" sz="2400" b="0" i="0" kern="1200" dirty="0" smtClean="0">
                          <a:solidFill>
                            <a:srgbClr val="C00000"/>
                          </a:solidFill>
                          <a:effectLst/>
                          <a:latin typeface="+mn-lt"/>
                          <a:ea typeface="+mn-ea"/>
                          <a:cs typeface="+mn-cs"/>
                        </a:rPr>
                        <a:t>Visits</a:t>
                      </a:r>
                      <a:r>
                        <a:rPr lang="en-US" sz="2400" b="0" i="0" kern="1200" baseline="0" dirty="0" smtClean="0">
                          <a:solidFill>
                            <a:srgbClr val="C00000"/>
                          </a:solidFill>
                          <a:effectLst/>
                          <a:latin typeface="+mn-lt"/>
                          <a:ea typeface="+mn-ea"/>
                          <a:cs typeface="+mn-cs"/>
                        </a:rPr>
                        <a:t> to Japan</a:t>
                      </a:r>
                      <a:endParaRPr lang="en-US" sz="2400" b="0" i="0" kern="1200" dirty="0" smtClean="0">
                        <a:solidFill>
                          <a:schemeClr val="dk1"/>
                        </a:solidFill>
                        <a:effectLst/>
                        <a:latin typeface="+mn-lt"/>
                        <a:ea typeface="+mn-ea"/>
                        <a:cs typeface="+mn-cs"/>
                      </a:endParaRPr>
                    </a:p>
                    <a:p>
                      <a:pPr algn="ctr"/>
                      <a:endParaRPr lang="en-US" sz="2400" b="0" i="0" kern="1200" dirty="0" smtClean="0">
                        <a:solidFill>
                          <a:schemeClr val="dk1"/>
                        </a:solidFill>
                        <a:effectLst/>
                        <a:latin typeface="+mn-lt"/>
                        <a:ea typeface="+mn-ea"/>
                        <a:cs typeface="+mn-cs"/>
                      </a:endParaRPr>
                    </a:p>
                    <a:p>
                      <a:pPr algn="ctr"/>
                      <a:endParaRPr lang="en-US" sz="2400" dirty="0"/>
                    </a:p>
                  </a:txBody>
                  <a:tcPr/>
                </a:tc>
                <a:tc>
                  <a:txBody>
                    <a:bodyPr/>
                    <a:lstStyle/>
                    <a:p>
                      <a:pPr algn="ctr"/>
                      <a:r>
                        <a:rPr lang="en-US" sz="2400" b="0" i="0" kern="1200" dirty="0" smtClean="0">
                          <a:solidFill>
                            <a:schemeClr val="dk1"/>
                          </a:solidFill>
                          <a:effectLst/>
                          <a:latin typeface="+mn-lt"/>
                          <a:ea typeface="+mn-ea"/>
                          <a:cs typeface="+mn-cs"/>
                        </a:rPr>
                        <a:t>Need</a:t>
                      </a:r>
                      <a:r>
                        <a:rPr lang="en-US" sz="2400" b="0" i="0" kern="1200" baseline="0" dirty="0" smtClean="0">
                          <a:solidFill>
                            <a:schemeClr val="dk1"/>
                          </a:solidFill>
                          <a:effectLst/>
                          <a:latin typeface="+mn-lt"/>
                          <a:ea typeface="+mn-ea"/>
                          <a:cs typeface="+mn-cs"/>
                        </a:rPr>
                        <a:t> to find collaborators</a:t>
                      </a:r>
                    </a:p>
                    <a:p>
                      <a:pPr algn="ctr"/>
                      <a:endParaRPr lang="en-US" sz="2400" b="0" i="0" kern="1200" baseline="0" dirty="0" smtClean="0">
                        <a:solidFill>
                          <a:schemeClr val="dk1"/>
                        </a:solidFill>
                        <a:effectLst/>
                        <a:latin typeface="+mn-lt"/>
                        <a:ea typeface="+mn-ea"/>
                        <a:cs typeface="+mn-cs"/>
                      </a:endParaRPr>
                    </a:p>
                    <a:p>
                      <a:pPr algn="ctr"/>
                      <a:r>
                        <a:rPr lang="en-US" sz="2400" b="0" i="0" kern="1200" baseline="0" dirty="0" smtClean="0">
                          <a:solidFill>
                            <a:schemeClr val="dk1"/>
                          </a:solidFill>
                          <a:effectLst/>
                          <a:latin typeface="+mn-lt"/>
                          <a:ea typeface="+mn-ea"/>
                          <a:cs typeface="+mn-cs"/>
                        </a:rPr>
                        <a:t>OR</a:t>
                      </a:r>
                    </a:p>
                    <a:p>
                      <a:pPr algn="ctr"/>
                      <a:endParaRPr lang="en-US" sz="2400" b="0" i="0" kern="1200" baseline="0" dirty="0" smtClean="0">
                        <a:solidFill>
                          <a:schemeClr val="dk1"/>
                        </a:solidFill>
                        <a:effectLst/>
                        <a:latin typeface="+mn-lt"/>
                        <a:ea typeface="+mn-ea"/>
                        <a:cs typeface="+mn-cs"/>
                      </a:endParaRPr>
                    </a:p>
                    <a:p>
                      <a:pPr algn="ctr"/>
                      <a:r>
                        <a:rPr lang="en-US" sz="2400" b="0" i="0" kern="1200" baseline="0" dirty="0" smtClean="0">
                          <a:solidFill>
                            <a:schemeClr val="dk1"/>
                          </a:solidFill>
                          <a:effectLst/>
                          <a:latin typeface="+mn-lt"/>
                          <a:ea typeface="+mn-ea"/>
                          <a:cs typeface="+mn-cs"/>
                        </a:rPr>
                        <a:t>Conduct meeting with experts in Japan</a:t>
                      </a:r>
                      <a:endParaRPr lang="en-US" sz="2400" b="0" i="0" kern="1200" dirty="0" smtClean="0">
                        <a:solidFill>
                          <a:schemeClr val="dk1"/>
                        </a:solidFill>
                        <a:effectLst/>
                        <a:latin typeface="+mn-lt"/>
                        <a:ea typeface="+mn-ea"/>
                        <a:cs typeface="+mn-cs"/>
                      </a:endParaRPr>
                    </a:p>
                    <a:p>
                      <a:pPr algn="ctr"/>
                      <a:r>
                        <a:rPr lang="en-US" sz="2400" b="0" i="0" kern="1200" dirty="0" smtClean="0">
                          <a:solidFill>
                            <a:schemeClr val="dk1"/>
                          </a:solidFill>
                          <a:effectLst/>
                          <a:latin typeface="+mn-lt"/>
                          <a:ea typeface="+mn-ea"/>
                          <a:cs typeface="+mn-cs"/>
                        </a:rPr>
                        <a:t> </a:t>
                      </a:r>
                    </a:p>
                  </a:txBody>
                  <a:tcPr/>
                </a:tc>
                <a:tc>
                  <a:txBody>
                    <a:bodyPr/>
                    <a:lstStyle/>
                    <a:p>
                      <a:pPr algn="ctr"/>
                      <a:r>
                        <a:rPr lang="en-US" sz="2400" baseline="0" dirty="0" smtClean="0"/>
                        <a:t>Agreement of collaborator through email is sufficient.</a:t>
                      </a:r>
                    </a:p>
                    <a:p>
                      <a:pPr algn="ctr"/>
                      <a:endParaRPr lang="en-US" sz="2400" baseline="0" dirty="0" smtClean="0"/>
                    </a:p>
                    <a:p>
                      <a:pPr algn="ctr"/>
                      <a:endParaRPr lang="en-US" sz="2400" dirty="0"/>
                    </a:p>
                  </a:txBody>
                  <a:tcPr/>
                </a:tc>
                <a:extLst>
                  <a:ext uri="{0D108BD9-81ED-4DB2-BD59-A6C34878D82A}">
                    <a16:rowId xmlns:a16="http://schemas.microsoft.com/office/drawing/2014/main" val="1107733932"/>
                  </a:ext>
                </a:extLst>
              </a:tr>
              <a:tr h="1445338">
                <a:tc>
                  <a:txBody>
                    <a:bodyPr/>
                    <a:lstStyle/>
                    <a:p>
                      <a:pPr algn="ctr"/>
                      <a:r>
                        <a:rPr lang="en-US" sz="2400" dirty="0" smtClean="0"/>
                        <a:t>Summary of Research</a:t>
                      </a:r>
                      <a:endParaRPr lang="en-US" sz="2400" dirty="0"/>
                    </a:p>
                  </a:txBody>
                  <a:tcPr/>
                </a:tc>
                <a:tc>
                  <a:txBody>
                    <a:bodyPr/>
                    <a:lstStyle/>
                    <a:p>
                      <a:pPr algn="ctr"/>
                      <a:r>
                        <a:rPr lang="en-US" sz="2400" dirty="0" smtClean="0"/>
                        <a:t>Can</a:t>
                      </a:r>
                      <a:r>
                        <a:rPr lang="en-US" sz="2400" baseline="0" dirty="0" smtClean="0"/>
                        <a:t> be in English or Japanese</a:t>
                      </a:r>
                      <a:endParaRPr lang="en-US" sz="2400" dirty="0"/>
                    </a:p>
                  </a:txBody>
                  <a:tcPr/>
                </a:tc>
                <a:tc>
                  <a:txBody>
                    <a:bodyPr/>
                    <a:lstStyle/>
                    <a:p>
                      <a:pPr algn="ctr"/>
                      <a:endParaRPr lang="en-US" sz="2400" dirty="0"/>
                    </a:p>
                  </a:txBody>
                  <a:tcPr/>
                </a:tc>
                <a:extLst>
                  <a:ext uri="{0D108BD9-81ED-4DB2-BD59-A6C34878D82A}">
                    <a16:rowId xmlns:a16="http://schemas.microsoft.com/office/drawing/2014/main" val="2404585956"/>
                  </a:ext>
                </a:extLst>
              </a:tr>
            </a:tbl>
          </a:graphicData>
        </a:graphic>
      </p:graphicFrame>
    </p:spTree>
    <p:extLst>
      <p:ext uri="{BB962C8B-B14F-4D97-AF65-F5344CB8AC3E}">
        <p14:creationId xmlns:p14="http://schemas.microsoft.com/office/powerpoint/2010/main" val="679437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6853856"/>
              </p:ext>
            </p:extLst>
          </p:nvPr>
        </p:nvGraphicFramePr>
        <p:xfrm>
          <a:off x="626533" y="702733"/>
          <a:ext cx="10888134" cy="4088401"/>
        </p:xfrm>
        <a:graphic>
          <a:graphicData uri="http://schemas.openxmlformats.org/drawingml/2006/table">
            <a:tbl>
              <a:tblPr firstRow="1" bandRow="1">
                <a:tableStyleId>{5C22544A-7EE6-4342-B048-85BDC9FD1C3A}</a:tableStyleId>
              </a:tblPr>
              <a:tblGrid>
                <a:gridCol w="3629378">
                  <a:extLst>
                    <a:ext uri="{9D8B030D-6E8A-4147-A177-3AD203B41FA5}">
                      <a16:colId xmlns:a16="http://schemas.microsoft.com/office/drawing/2014/main" val="3224514361"/>
                    </a:ext>
                  </a:extLst>
                </a:gridCol>
                <a:gridCol w="3629378">
                  <a:extLst>
                    <a:ext uri="{9D8B030D-6E8A-4147-A177-3AD203B41FA5}">
                      <a16:colId xmlns:a16="http://schemas.microsoft.com/office/drawing/2014/main" val="414951272"/>
                    </a:ext>
                  </a:extLst>
                </a:gridCol>
                <a:gridCol w="3629378">
                  <a:extLst>
                    <a:ext uri="{9D8B030D-6E8A-4147-A177-3AD203B41FA5}">
                      <a16:colId xmlns:a16="http://schemas.microsoft.com/office/drawing/2014/main" val="1368960494"/>
                    </a:ext>
                  </a:extLst>
                </a:gridCol>
              </a:tblGrid>
              <a:tr h="449734">
                <a:tc>
                  <a:txBody>
                    <a:bodyPr/>
                    <a:lstStyle/>
                    <a:p>
                      <a:pPr algn="ctr"/>
                      <a:r>
                        <a:rPr lang="en-US" sz="2400" dirty="0" smtClean="0"/>
                        <a:t>Requirements</a:t>
                      </a:r>
                      <a:endParaRPr lang="en-US" sz="2400" dirty="0"/>
                    </a:p>
                  </a:txBody>
                  <a:tcPr/>
                </a:tc>
                <a:tc>
                  <a:txBody>
                    <a:bodyPr/>
                    <a:lstStyle/>
                    <a:p>
                      <a:pPr algn="ctr"/>
                      <a:r>
                        <a:rPr lang="en-US" sz="2400" dirty="0" smtClean="0"/>
                        <a:t>TIPS</a:t>
                      </a:r>
                      <a:endParaRPr lang="en-US" sz="2400" dirty="0"/>
                    </a:p>
                  </a:txBody>
                  <a:tcPr/>
                </a:tc>
                <a:tc>
                  <a:txBody>
                    <a:bodyPr/>
                    <a:lstStyle/>
                    <a:p>
                      <a:pPr algn="ctr"/>
                      <a:r>
                        <a:rPr lang="en-US" sz="2400" dirty="0" smtClean="0"/>
                        <a:t>Note</a:t>
                      </a:r>
                      <a:endParaRPr lang="en-US" sz="2400" dirty="0"/>
                    </a:p>
                  </a:txBody>
                  <a:tcPr/>
                </a:tc>
                <a:extLst>
                  <a:ext uri="{0D108BD9-81ED-4DB2-BD59-A6C34878D82A}">
                    <a16:rowId xmlns:a16="http://schemas.microsoft.com/office/drawing/2014/main" val="1176267369"/>
                  </a:ext>
                </a:extLst>
              </a:tr>
              <a:tr h="2185863">
                <a:tc>
                  <a:txBody>
                    <a:bodyPr/>
                    <a:lstStyle/>
                    <a:p>
                      <a:pPr algn="ctr"/>
                      <a:r>
                        <a:rPr lang="en-US" sz="2000" b="0" i="0" kern="1200" dirty="0" smtClean="0">
                          <a:solidFill>
                            <a:srgbClr val="C00000"/>
                          </a:solidFill>
                          <a:effectLst/>
                          <a:latin typeface="+mn-lt"/>
                          <a:ea typeface="+mn-ea"/>
                          <a:cs typeface="+mn-cs"/>
                        </a:rPr>
                        <a:t>Budget- Maximum</a:t>
                      </a:r>
                      <a:r>
                        <a:rPr lang="en-US" sz="2000" b="0" i="0" kern="1200" baseline="0" dirty="0" smtClean="0">
                          <a:solidFill>
                            <a:srgbClr val="C00000"/>
                          </a:solidFill>
                          <a:effectLst/>
                          <a:latin typeface="+mn-lt"/>
                          <a:ea typeface="+mn-ea"/>
                          <a:cs typeface="+mn-cs"/>
                        </a:rPr>
                        <a:t> is USD 16 000</a:t>
                      </a:r>
                      <a:endParaRPr lang="en-US" sz="2000" b="0" i="0" kern="1200" dirty="0" smtClean="0">
                        <a:solidFill>
                          <a:schemeClr val="dk1"/>
                        </a:solidFill>
                        <a:effectLst/>
                        <a:latin typeface="+mn-lt"/>
                        <a:ea typeface="+mn-ea"/>
                        <a:cs typeface="+mn-cs"/>
                      </a:endParaRPr>
                    </a:p>
                    <a:p>
                      <a:pPr algn="ctr"/>
                      <a:endParaRPr lang="en-US" sz="2000" b="0" i="0" kern="1200" dirty="0" smtClean="0">
                        <a:solidFill>
                          <a:schemeClr val="dk1"/>
                        </a:solidFill>
                        <a:effectLst/>
                        <a:latin typeface="+mn-lt"/>
                        <a:ea typeface="+mn-ea"/>
                        <a:cs typeface="+mn-cs"/>
                      </a:endParaRPr>
                    </a:p>
                    <a:p>
                      <a:pPr algn="ctr"/>
                      <a:endParaRPr lang="en-US" sz="2000" dirty="0"/>
                    </a:p>
                  </a:txBody>
                  <a:tcPr/>
                </a:tc>
                <a:tc>
                  <a:txBody>
                    <a:bodyPr/>
                    <a:lstStyle/>
                    <a:p>
                      <a:pPr algn="ctr"/>
                      <a:r>
                        <a:rPr lang="en-US" sz="2000" b="0" i="0" kern="1200" dirty="0" smtClean="0">
                          <a:solidFill>
                            <a:schemeClr val="dk1"/>
                          </a:solidFill>
                          <a:effectLst/>
                          <a:latin typeface="+mn-lt"/>
                          <a:ea typeface="+mn-ea"/>
                          <a:cs typeface="+mn-cs"/>
                        </a:rPr>
                        <a:t>Be realistic</a:t>
                      </a:r>
                      <a:r>
                        <a:rPr lang="en-US" sz="2000" b="0" i="0" kern="1200" baseline="0" dirty="0" smtClean="0">
                          <a:solidFill>
                            <a:schemeClr val="dk1"/>
                          </a:solidFill>
                          <a:effectLst/>
                          <a:latin typeface="+mn-lt"/>
                          <a:ea typeface="+mn-ea"/>
                          <a:cs typeface="+mn-cs"/>
                        </a:rPr>
                        <a:t> in budget</a:t>
                      </a:r>
                    </a:p>
                    <a:p>
                      <a:pPr algn="ctr"/>
                      <a:endParaRPr lang="en-US" sz="2000" b="0" i="0" kern="1200" baseline="0" dirty="0" smtClean="0">
                        <a:solidFill>
                          <a:schemeClr val="dk1"/>
                        </a:solidFill>
                        <a:effectLst/>
                        <a:latin typeface="+mn-lt"/>
                        <a:ea typeface="+mn-ea"/>
                        <a:cs typeface="+mn-cs"/>
                      </a:endParaRPr>
                    </a:p>
                    <a:p>
                      <a:pPr algn="ctr"/>
                      <a:r>
                        <a:rPr lang="en-US" sz="2000" b="0" i="0" kern="1200" baseline="0" dirty="0" smtClean="0">
                          <a:solidFill>
                            <a:schemeClr val="dk1"/>
                          </a:solidFill>
                          <a:effectLst/>
                          <a:latin typeface="+mn-lt"/>
                          <a:ea typeface="+mn-ea"/>
                          <a:cs typeface="+mn-cs"/>
                        </a:rPr>
                        <a:t>RA for certain months only not through out the project.</a:t>
                      </a:r>
                      <a:endParaRPr lang="en-US" sz="2000" b="0" i="0" kern="1200" dirty="0" smtClean="0">
                        <a:solidFill>
                          <a:schemeClr val="dk1"/>
                        </a:solidFill>
                        <a:effectLst/>
                        <a:latin typeface="+mn-lt"/>
                        <a:ea typeface="+mn-ea"/>
                        <a:cs typeface="+mn-cs"/>
                      </a:endParaRPr>
                    </a:p>
                  </a:txBody>
                  <a:tcPr/>
                </a:tc>
                <a:tc>
                  <a:txBody>
                    <a:bodyPr/>
                    <a:lstStyle/>
                    <a:p>
                      <a:pPr algn="ctr"/>
                      <a:r>
                        <a:rPr lang="en-US" sz="2000" baseline="0" dirty="0" smtClean="0"/>
                        <a:t>USD 16000 reduced to USD 9100.</a:t>
                      </a:r>
                    </a:p>
                    <a:p>
                      <a:pPr algn="ctr"/>
                      <a:endParaRPr lang="en-US" sz="2000" baseline="0" dirty="0" smtClean="0"/>
                    </a:p>
                    <a:p>
                      <a:pPr algn="ctr"/>
                      <a:endParaRPr lang="en-US" sz="2000" dirty="0"/>
                    </a:p>
                  </a:txBody>
                  <a:tcPr/>
                </a:tc>
                <a:extLst>
                  <a:ext uri="{0D108BD9-81ED-4DB2-BD59-A6C34878D82A}">
                    <a16:rowId xmlns:a16="http://schemas.microsoft.com/office/drawing/2014/main" val="1107733932"/>
                  </a:ext>
                </a:extLst>
              </a:tr>
              <a:tr h="1445338">
                <a:tc>
                  <a:txBody>
                    <a:bodyPr/>
                    <a:lstStyle/>
                    <a:p>
                      <a:pPr algn="ctr"/>
                      <a:r>
                        <a:rPr lang="en-US" sz="2000" dirty="0" smtClean="0"/>
                        <a:t>Success rates</a:t>
                      </a:r>
                      <a:endParaRPr lang="en-US" sz="2000" dirty="0"/>
                    </a:p>
                  </a:txBody>
                  <a:tcPr/>
                </a:tc>
                <a:tc>
                  <a:txBody>
                    <a:bodyPr/>
                    <a:lstStyle/>
                    <a:p>
                      <a:pPr algn="ctr"/>
                      <a:r>
                        <a:rPr lang="en-US" sz="2000" dirty="0" smtClean="0"/>
                        <a:t>480 proposals</a:t>
                      </a:r>
                      <a:r>
                        <a:rPr lang="en-US" sz="2000" baseline="0" dirty="0" smtClean="0"/>
                        <a:t>  64 granted (2018)</a:t>
                      </a:r>
                    </a:p>
                    <a:p>
                      <a:pPr algn="ctr"/>
                      <a:endParaRPr lang="en-US" sz="2000" baseline="0" dirty="0" smtClean="0"/>
                    </a:p>
                    <a:p>
                      <a:pPr algn="ctr"/>
                      <a:r>
                        <a:rPr lang="en-US" sz="2000" baseline="0" dirty="0" smtClean="0"/>
                        <a:t>649 proposals ( 17 countries), 67 projects awarded (2019)</a:t>
                      </a:r>
                      <a:endParaRPr lang="en-US" sz="2000" dirty="0"/>
                    </a:p>
                  </a:txBody>
                  <a:tcPr/>
                </a:tc>
                <a:tc>
                  <a:txBody>
                    <a:bodyPr/>
                    <a:lstStyle/>
                    <a:p>
                      <a:pPr algn="ctr"/>
                      <a:endParaRPr lang="en-US" sz="2000" dirty="0"/>
                    </a:p>
                  </a:txBody>
                  <a:tcPr/>
                </a:tc>
                <a:extLst>
                  <a:ext uri="{0D108BD9-81ED-4DB2-BD59-A6C34878D82A}">
                    <a16:rowId xmlns:a16="http://schemas.microsoft.com/office/drawing/2014/main" val="2404585956"/>
                  </a:ext>
                </a:extLst>
              </a:tr>
            </a:tbl>
          </a:graphicData>
        </a:graphic>
      </p:graphicFrame>
    </p:spTree>
    <p:extLst>
      <p:ext uri="{BB962C8B-B14F-4D97-AF65-F5344CB8AC3E}">
        <p14:creationId xmlns:p14="http://schemas.microsoft.com/office/powerpoint/2010/main" val="416126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3090" y="158075"/>
            <a:ext cx="9956801" cy="6314305"/>
          </a:xfrm>
          <a:prstGeom prst="rect">
            <a:avLst/>
          </a:prstGeom>
        </p:spPr>
      </p:pic>
    </p:spTree>
    <p:extLst>
      <p:ext uri="{BB962C8B-B14F-4D97-AF65-F5344CB8AC3E}">
        <p14:creationId xmlns:p14="http://schemas.microsoft.com/office/powerpoint/2010/main" val="229358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Semoga</a:t>
            </a:r>
            <a:r>
              <a:rPr lang="en-US" smtClean="0"/>
              <a:t> Berjaya</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35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064624" cy="3455893"/>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MY" sz="5400" b="1" dirty="0" smtClean="0">
                <a:latin typeface="Franklin Gothic Book" panose="020B0503020102020204" pitchFamily="34" charset="0"/>
              </a:rPr>
              <a:t>Grant for Japan Related-Research Project</a:t>
            </a:r>
            <a:endParaRPr lang="en-MY" sz="5400" b="1" dirty="0">
              <a:latin typeface="Franklin Gothic Book" panose="020B0503020102020204" pitchFamily="34" charset="0"/>
            </a:endParaRPr>
          </a:p>
        </p:txBody>
      </p:sp>
      <p:sp>
        <p:nvSpPr>
          <p:cNvPr id="4" name="Rectangle 3"/>
          <p:cNvSpPr/>
          <p:nvPr/>
        </p:nvSpPr>
        <p:spPr>
          <a:xfrm>
            <a:off x="6064624" y="1"/>
            <a:ext cx="6127376" cy="3455893"/>
          </a:xfrm>
          <a:prstGeom prst="rect">
            <a:avLst/>
          </a:prstGeom>
          <a:solidFill>
            <a:srgbClr val="2E529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68288" algn="ctr" defTabSz="912813"/>
            <a:endParaRPr lang="en-MY" b="1" dirty="0">
              <a:latin typeface="Franklin Gothic Book" panose="020B0503020102020204" pitchFamily="34" charset="0"/>
            </a:endParaRPr>
          </a:p>
        </p:txBody>
      </p:sp>
      <p:sp>
        <p:nvSpPr>
          <p:cNvPr id="5" name="Rectangle 4"/>
          <p:cNvSpPr/>
          <p:nvPr/>
        </p:nvSpPr>
        <p:spPr>
          <a:xfrm>
            <a:off x="6064624" y="3455894"/>
            <a:ext cx="6127376" cy="3402107"/>
          </a:xfrm>
          <a:prstGeom prst="rect">
            <a:avLst/>
          </a:prstGeom>
          <a:solidFill>
            <a:srgbClr val="345EA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5400" b="1" dirty="0">
              <a:latin typeface="Franklin Gothic Book" panose="020B0503020102020204" pitchFamily="34" charset="0"/>
            </a:endParaRPr>
          </a:p>
        </p:txBody>
      </p:sp>
      <p:sp>
        <p:nvSpPr>
          <p:cNvPr id="6" name="Rectangle 5"/>
          <p:cNvSpPr/>
          <p:nvPr/>
        </p:nvSpPr>
        <p:spPr>
          <a:xfrm>
            <a:off x="0" y="3455895"/>
            <a:ext cx="6064624" cy="3402106"/>
          </a:xfrm>
          <a:prstGeom prst="rect">
            <a:avLst/>
          </a:prstGeom>
          <a:solidFill>
            <a:srgbClr val="547D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sz="5400" b="1" dirty="0">
              <a:latin typeface="Franklin Gothic Book" panose="020B0503020102020204" pitchFamily="34" charset="0"/>
            </a:endParaRPr>
          </a:p>
        </p:txBody>
      </p:sp>
      <p:sp>
        <p:nvSpPr>
          <p:cNvPr id="9" name="Rounded Rectangle 8"/>
          <p:cNvSpPr/>
          <p:nvPr/>
        </p:nvSpPr>
        <p:spPr>
          <a:xfrm>
            <a:off x="6203576" y="336177"/>
            <a:ext cx="5849472" cy="4437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1. Purpose of the Program</a:t>
            </a:r>
            <a:endParaRPr lang="en-MY" dirty="0" smtClean="0"/>
          </a:p>
        </p:txBody>
      </p:sp>
      <p:sp>
        <p:nvSpPr>
          <p:cNvPr id="10" name="Rectangle 9"/>
          <p:cNvSpPr/>
          <p:nvPr/>
        </p:nvSpPr>
        <p:spPr>
          <a:xfrm>
            <a:off x="6376147" y="1116104"/>
            <a:ext cx="5504330" cy="17077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latin typeface="Franklin Gothic Book" panose="020B0503020102020204" pitchFamily="34" charset="0"/>
              </a:rPr>
              <a:t>The program aims at enhancing mutual understanding between Asian countries and Japan through promoting research projects in the field of the social sciences or humanities that are related to Japan</a:t>
            </a:r>
          </a:p>
        </p:txBody>
      </p:sp>
      <p:sp>
        <p:nvSpPr>
          <p:cNvPr id="11" name="Rounded Rectangle 10"/>
          <p:cNvSpPr/>
          <p:nvPr/>
        </p:nvSpPr>
        <p:spPr>
          <a:xfrm>
            <a:off x="6279776" y="3792070"/>
            <a:ext cx="5849472" cy="4437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2. Eligible Projects for Application</a:t>
            </a:r>
            <a:endParaRPr lang="en-MY" dirty="0" smtClean="0"/>
          </a:p>
        </p:txBody>
      </p:sp>
      <p:sp>
        <p:nvSpPr>
          <p:cNvPr id="12" name="Rectangle 11"/>
          <p:cNvSpPr/>
          <p:nvPr/>
        </p:nvSpPr>
        <p:spPr>
          <a:xfrm>
            <a:off x="6452347" y="1268504"/>
            <a:ext cx="5580530" cy="17077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latin typeface="Franklin Gothic Book" panose="020B0503020102020204" pitchFamily="34" charset="0"/>
              </a:rPr>
              <a:t>The program aims at enhancing mutual understanding between Asian countries and Japan through promoting research projects in the field of the </a:t>
            </a:r>
            <a:r>
              <a:rPr lang="en-MY" sz="2000" dirty="0">
                <a:solidFill>
                  <a:srgbClr val="FFFF00"/>
                </a:solidFill>
                <a:latin typeface="Franklin Gothic Book" panose="020B0503020102020204" pitchFamily="34" charset="0"/>
              </a:rPr>
              <a:t>social sciences or humanities that are related to </a:t>
            </a:r>
            <a:r>
              <a:rPr lang="en-MY" sz="2000" dirty="0" smtClean="0">
                <a:solidFill>
                  <a:srgbClr val="FFFF00"/>
                </a:solidFill>
                <a:latin typeface="Franklin Gothic Book" panose="020B0503020102020204" pitchFamily="34" charset="0"/>
              </a:rPr>
              <a:t>Japan.</a:t>
            </a:r>
            <a:endParaRPr lang="en-MY" sz="2000" dirty="0">
              <a:solidFill>
                <a:srgbClr val="FFFF00"/>
              </a:solidFill>
              <a:latin typeface="Franklin Gothic Book" panose="020B0503020102020204" pitchFamily="34" charset="0"/>
            </a:endParaRPr>
          </a:p>
        </p:txBody>
      </p:sp>
      <p:sp>
        <p:nvSpPr>
          <p:cNvPr id="13" name="Rectangle 12"/>
          <p:cNvSpPr/>
          <p:nvPr/>
        </p:nvSpPr>
        <p:spPr>
          <a:xfrm>
            <a:off x="6452347" y="4571997"/>
            <a:ext cx="5504330" cy="1707778"/>
          </a:xfrm>
          <a:prstGeom prst="rect">
            <a:avLst/>
          </a:prstGeom>
          <a:solidFill>
            <a:srgbClr val="345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Franklin Gothic Book" panose="020B0503020102020204" pitchFamily="34" charset="0"/>
              </a:rPr>
              <a:t>Any research project to be carried out by individual or a group in the field of the </a:t>
            </a:r>
            <a:r>
              <a:rPr lang="en-MY" sz="2000" dirty="0" smtClean="0">
                <a:solidFill>
                  <a:srgbClr val="FFFF00"/>
                </a:solidFill>
                <a:latin typeface="Franklin Gothic Book" panose="020B0503020102020204" pitchFamily="34" charset="0"/>
              </a:rPr>
              <a:t>social sciences or humanities</a:t>
            </a:r>
            <a:r>
              <a:rPr lang="en-MY" sz="2000" dirty="0" smtClean="0">
                <a:solidFill>
                  <a:schemeClr val="bg1"/>
                </a:solidFill>
                <a:latin typeface="Franklin Gothic Book" panose="020B0503020102020204" pitchFamily="34" charset="0"/>
              </a:rPr>
              <a:t> that is related to Japan.</a:t>
            </a:r>
            <a:endParaRPr lang="en-MY" sz="2000" dirty="0">
              <a:solidFill>
                <a:schemeClr val="bg1"/>
              </a:solidFill>
              <a:latin typeface="Franklin Gothic Book" panose="020B0503020102020204" pitchFamily="34" charset="0"/>
            </a:endParaRPr>
          </a:p>
        </p:txBody>
      </p:sp>
      <p:sp>
        <p:nvSpPr>
          <p:cNvPr id="14" name="Rounded Rectangle 13"/>
          <p:cNvSpPr/>
          <p:nvPr/>
        </p:nvSpPr>
        <p:spPr>
          <a:xfrm>
            <a:off x="161364" y="3792069"/>
            <a:ext cx="5741896" cy="4437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3. Qualification of Applicant</a:t>
            </a:r>
            <a:endParaRPr lang="en-MY" dirty="0" smtClean="0"/>
          </a:p>
        </p:txBody>
      </p:sp>
      <p:sp>
        <p:nvSpPr>
          <p:cNvPr id="15" name="Rectangle 14"/>
          <p:cNvSpPr/>
          <p:nvPr/>
        </p:nvSpPr>
        <p:spPr>
          <a:xfrm>
            <a:off x="280147" y="4571997"/>
            <a:ext cx="5504330" cy="1707778"/>
          </a:xfrm>
          <a:prstGeom prst="rect">
            <a:avLst/>
          </a:prstGeom>
          <a:solidFill>
            <a:srgbClr val="547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Franklin Gothic Book" panose="020B0503020102020204" pitchFamily="34" charset="0"/>
              </a:rPr>
              <a:t>Researcher shall be of Southeast or East Asian (non Japanese) nationality, living outside Japan. Awarded researcher must conduct the proposed research by himself or herself.</a:t>
            </a:r>
            <a:endParaRPr lang="en-MY" sz="2000" dirty="0">
              <a:solidFill>
                <a:schemeClr val="bg1"/>
              </a:solidFill>
              <a:latin typeface="Franklin Gothic Book" panose="020B0503020102020204" pitchFamily="34" charset="0"/>
            </a:endParaRPr>
          </a:p>
        </p:txBody>
      </p:sp>
      <p:sp>
        <p:nvSpPr>
          <p:cNvPr id="3" name="Left Arrow 2"/>
          <p:cNvSpPr/>
          <p:nvPr/>
        </p:nvSpPr>
        <p:spPr>
          <a:xfrm>
            <a:off x="11028218" y="2715491"/>
            <a:ext cx="2013527" cy="26079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00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62318" cy="6857999"/>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Guide</a:t>
            </a:r>
            <a:endParaRPr lang="en-MY" sz="5400" b="1" dirty="0">
              <a:latin typeface="Franklin Gothic Book" panose="020B0503020102020204" pitchFamily="34" charset="0"/>
            </a:endParaRPr>
          </a:p>
        </p:txBody>
      </p:sp>
      <p:sp>
        <p:nvSpPr>
          <p:cNvPr id="4" name="Rectangle 3"/>
          <p:cNvSpPr/>
          <p:nvPr/>
        </p:nvSpPr>
        <p:spPr>
          <a:xfrm rot="5400000">
            <a:off x="6169958" y="-5107642"/>
            <a:ext cx="914401" cy="11129684"/>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Eligible Projects</a:t>
            </a:r>
          </a:p>
        </p:txBody>
      </p:sp>
      <p:sp>
        <p:nvSpPr>
          <p:cNvPr id="5" name="Rounded Rectangle 4"/>
          <p:cNvSpPr/>
          <p:nvPr/>
        </p:nvSpPr>
        <p:spPr>
          <a:xfrm>
            <a:off x="1322294" y="1048871"/>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1. Areas of Research</a:t>
            </a:r>
            <a:endParaRPr lang="en-MY" dirty="0" smtClean="0"/>
          </a:p>
        </p:txBody>
      </p:sp>
      <p:sp>
        <p:nvSpPr>
          <p:cNvPr id="6" name="Rounded Rectangle 5"/>
          <p:cNvSpPr/>
          <p:nvPr/>
        </p:nvSpPr>
        <p:spPr>
          <a:xfrm>
            <a:off x="1322294" y="1559861"/>
            <a:ext cx="4876800" cy="2299446"/>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00" dirty="0" smtClean="0">
                <a:solidFill>
                  <a:schemeClr val="tx1"/>
                </a:solidFill>
                <a:latin typeface="Franklin Gothic Medium Cond" panose="020B0606030402020204" pitchFamily="34" charset="0"/>
              </a:rPr>
              <a:t>Any research project, mainly in the field of social</a:t>
            </a:r>
          </a:p>
          <a:p>
            <a:pPr algn="ctr"/>
            <a:r>
              <a:rPr lang="en-MY" sz="1300" dirty="0" smtClean="0">
                <a:solidFill>
                  <a:schemeClr val="tx1"/>
                </a:solidFill>
                <a:latin typeface="Franklin Gothic Medium Cond" panose="020B0606030402020204" pitchFamily="34" charset="0"/>
              </a:rPr>
              <a:t>sciences or humanities that is related to Japan.</a:t>
            </a:r>
          </a:p>
          <a:p>
            <a:pPr algn="just"/>
            <a:r>
              <a:rPr lang="en-MY" sz="1300" dirty="0" smtClean="0">
                <a:solidFill>
                  <a:schemeClr val="tx1"/>
                </a:solidFill>
                <a:latin typeface="Franklin Gothic Book" panose="020B0503020102020204" pitchFamily="34" charset="0"/>
              </a:rPr>
              <a:t>Notes:</a:t>
            </a:r>
          </a:p>
          <a:p>
            <a:pPr marL="268288" indent="-268288" algn="just"/>
            <a:r>
              <a:rPr lang="en-MY" sz="1300" dirty="0" smtClean="0">
                <a:solidFill>
                  <a:schemeClr val="tx1"/>
                </a:solidFill>
                <a:latin typeface="Franklin Gothic Book" panose="020B0503020102020204" pitchFamily="34" charset="0"/>
              </a:rPr>
              <a:t>(1) The following projects are not eligible:</a:t>
            </a:r>
          </a:p>
          <a:p>
            <a:pPr marL="268288" indent="-268288" algn="just"/>
            <a:r>
              <a:rPr lang="en-MY" sz="1300" dirty="0" smtClean="0">
                <a:solidFill>
                  <a:schemeClr val="tx1"/>
                </a:solidFill>
                <a:latin typeface="Franklin Gothic Book" panose="020B0503020102020204" pitchFamily="34" charset="0"/>
              </a:rPr>
              <a:t>      -Research projects for profit making or those conceivably conducive to profit making.</a:t>
            </a:r>
          </a:p>
          <a:p>
            <a:pPr marL="268288" indent="-268288" algn="just"/>
            <a:r>
              <a:rPr lang="en-MY" sz="1300" dirty="0" smtClean="0">
                <a:solidFill>
                  <a:schemeClr val="tx1"/>
                </a:solidFill>
                <a:latin typeface="Franklin Gothic Book" panose="020B0503020102020204" pitchFamily="34" charset="0"/>
              </a:rPr>
              <a:t>      -Contracted research projects for a third party.</a:t>
            </a:r>
          </a:p>
          <a:p>
            <a:pPr marL="268288" indent="-268288" algn="just"/>
            <a:r>
              <a:rPr lang="en-MY" sz="1300" dirty="0" smtClean="0">
                <a:solidFill>
                  <a:schemeClr val="tx1"/>
                </a:solidFill>
                <a:latin typeface="Franklin Gothic Book" panose="020B0503020102020204" pitchFamily="34" charset="0"/>
              </a:rPr>
              <a:t>      -Research projects which have been already substantially completed.</a:t>
            </a:r>
          </a:p>
          <a:p>
            <a:pPr marL="268288" indent="-268288" algn="just"/>
            <a:r>
              <a:rPr lang="en-MY" sz="1300" dirty="0" smtClean="0">
                <a:solidFill>
                  <a:schemeClr val="tx1"/>
                </a:solidFill>
                <a:latin typeface="Franklin Gothic Book" panose="020B0503020102020204" pitchFamily="34" charset="0"/>
              </a:rPr>
              <a:t>(2) </a:t>
            </a:r>
            <a:r>
              <a:rPr lang="en-MY" sz="1300" dirty="0" smtClean="0">
                <a:solidFill>
                  <a:srgbClr val="FF0000"/>
                </a:solidFill>
                <a:latin typeface="Franklin Gothic Book" panose="020B0503020102020204" pitchFamily="34" charset="0"/>
              </a:rPr>
              <a:t>This grant is not a scholarship, a fellowship or a grant for publication of research results alone.</a:t>
            </a:r>
          </a:p>
        </p:txBody>
      </p:sp>
      <p:sp>
        <p:nvSpPr>
          <p:cNvPr id="8" name="Rounded Rectangle 7"/>
          <p:cNvSpPr/>
          <p:nvPr/>
        </p:nvSpPr>
        <p:spPr>
          <a:xfrm>
            <a:off x="6880411" y="1048870"/>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2. Type of Research</a:t>
            </a:r>
            <a:endParaRPr lang="en-MY" dirty="0" smtClean="0"/>
          </a:p>
        </p:txBody>
      </p:sp>
      <p:sp>
        <p:nvSpPr>
          <p:cNvPr id="9" name="Rounded Rectangle 8"/>
          <p:cNvSpPr/>
          <p:nvPr/>
        </p:nvSpPr>
        <p:spPr>
          <a:xfrm>
            <a:off x="6880411" y="1559859"/>
            <a:ext cx="4876800" cy="470647"/>
          </a:xfrm>
          <a:prstGeom prst="roundRect">
            <a:avLst>
              <a:gd name="adj" fmla="val 2874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latin typeface="Franklin Gothic Medium Cond" panose="020B0606030402020204" pitchFamily="34" charset="0"/>
              </a:rPr>
              <a:t>Individual or collaborative research.</a:t>
            </a:r>
          </a:p>
        </p:txBody>
      </p:sp>
      <p:sp>
        <p:nvSpPr>
          <p:cNvPr id="10" name="Rounded Rectangle 9"/>
          <p:cNvSpPr/>
          <p:nvPr/>
        </p:nvSpPr>
        <p:spPr>
          <a:xfrm>
            <a:off x="1322294" y="4047565"/>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3. Qualifications of Applicant </a:t>
            </a:r>
            <a:endParaRPr lang="en-MY" dirty="0" smtClean="0"/>
          </a:p>
        </p:txBody>
      </p:sp>
      <p:sp>
        <p:nvSpPr>
          <p:cNvPr id="11" name="Rounded Rectangle 10"/>
          <p:cNvSpPr/>
          <p:nvPr/>
        </p:nvSpPr>
        <p:spPr>
          <a:xfrm>
            <a:off x="1322294" y="4558557"/>
            <a:ext cx="4876800" cy="2191867"/>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MY" sz="1300" dirty="0" smtClean="0">
                <a:solidFill>
                  <a:schemeClr val="tx1"/>
                </a:solidFill>
                <a:latin typeface="Franklin Gothic Book" panose="020B0503020102020204" pitchFamily="34" charset="0"/>
              </a:rPr>
              <a:t>The applicant must :</a:t>
            </a:r>
          </a:p>
          <a:p>
            <a:pPr marL="342900" indent="-342900" algn="just">
              <a:buAutoNum type="arabicParenBoth"/>
            </a:pPr>
            <a:r>
              <a:rPr lang="en-MY" sz="1300" dirty="0" smtClean="0">
                <a:solidFill>
                  <a:schemeClr val="tx1"/>
                </a:solidFill>
                <a:latin typeface="Franklin Gothic Book" panose="020B0503020102020204" pitchFamily="34" charset="0"/>
              </a:rPr>
              <a:t>be a researcher of Asian (non Japanese) nationality (For fiscal 2019, priority is given to East and Southeast Asian nationals.),</a:t>
            </a:r>
          </a:p>
          <a:p>
            <a:pPr marL="363538" indent="-363538" algn="just"/>
            <a:r>
              <a:rPr lang="en-MY" sz="1300" dirty="0" smtClean="0">
                <a:solidFill>
                  <a:schemeClr val="tx1"/>
                </a:solidFill>
                <a:latin typeface="Franklin Gothic Book" panose="020B0503020102020204" pitchFamily="34" charset="0"/>
              </a:rPr>
              <a:t>(2)  be living outside Japan during the grant period in item II.4 below. (Please do not apply if you intend to stay in Japan for more than six months during the grant period as a student, visiting professor, etc.), and</a:t>
            </a:r>
          </a:p>
          <a:p>
            <a:pPr marL="363538" indent="-363538" algn="just"/>
            <a:r>
              <a:rPr lang="en-MY" sz="1300" dirty="0" smtClean="0">
                <a:solidFill>
                  <a:schemeClr val="tx1"/>
                </a:solidFill>
                <a:latin typeface="Franklin Gothic Book" panose="020B0503020102020204" pitchFamily="34" charset="0"/>
              </a:rPr>
              <a:t>(3)  take personal responsibilities for conducting the proposed research project.</a:t>
            </a:r>
          </a:p>
        </p:txBody>
      </p:sp>
      <p:sp>
        <p:nvSpPr>
          <p:cNvPr id="12" name="Rounded Rectangle 11"/>
          <p:cNvSpPr/>
          <p:nvPr/>
        </p:nvSpPr>
        <p:spPr>
          <a:xfrm>
            <a:off x="6880411" y="2265831"/>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 4. Applicable Expenses</a:t>
            </a:r>
            <a:endParaRPr lang="en-MY" dirty="0" smtClean="0"/>
          </a:p>
        </p:txBody>
      </p:sp>
      <p:sp>
        <p:nvSpPr>
          <p:cNvPr id="13" name="Rounded Rectangle 12"/>
          <p:cNvSpPr/>
          <p:nvPr/>
        </p:nvSpPr>
        <p:spPr>
          <a:xfrm>
            <a:off x="6880411" y="2790267"/>
            <a:ext cx="4876800" cy="3960157"/>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00" dirty="0" smtClean="0">
                <a:solidFill>
                  <a:schemeClr val="tx1"/>
                </a:solidFill>
                <a:latin typeface="Franklin Gothic Medium Cond" panose="020B0606030402020204" pitchFamily="34" charset="0"/>
              </a:rPr>
              <a:t>Direct expenses for the proposed research that fall under the list of “Categories for Applicable Expenses” on “Instruction Sheet for Application Form.”</a:t>
            </a:r>
          </a:p>
          <a:p>
            <a:pPr marL="363538" indent="-363538" algn="just"/>
            <a:endParaRPr lang="en-MY" sz="1300" dirty="0" smtClean="0">
              <a:solidFill>
                <a:schemeClr val="tx1"/>
              </a:solidFill>
              <a:latin typeface="Franklin Gothic Book" panose="020B0503020102020204" pitchFamily="34" charset="0"/>
            </a:endParaRPr>
          </a:p>
          <a:p>
            <a:pPr marL="363538" indent="-363538" algn="just"/>
            <a:r>
              <a:rPr lang="en-MY" sz="1300" dirty="0" smtClean="0">
                <a:solidFill>
                  <a:schemeClr val="tx1"/>
                </a:solidFill>
                <a:latin typeface="Franklin Gothic Book" panose="020B0503020102020204" pitchFamily="34" charset="0"/>
              </a:rPr>
              <a:t>Please note that the following expenses </a:t>
            </a:r>
            <a:r>
              <a:rPr lang="en-MY" sz="1300" dirty="0" smtClean="0">
                <a:solidFill>
                  <a:srgbClr val="FF0000"/>
                </a:solidFill>
                <a:latin typeface="Franklin Gothic Book" panose="020B0503020102020204" pitchFamily="34" charset="0"/>
              </a:rPr>
              <a:t>are not applicable</a:t>
            </a:r>
            <a:r>
              <a:rPr lang="en-MY" sz="1300" dirty="0" smtClean="0">
                <a:solidFill>
                  <a:schemeClr val="tx1"/>
                </a:solidFill>
                <a:latin typeface="Franklin Gothic Book" panose="020B0503020102020204" pitchFamily="34" charset="0"/>
              </a:rPr>
              <a:t>:</a:t>
            </a:r>
          </a:p>
          <a:p>
            <a:pPr marL="363538" indent="-363538" algn="just"/>
            <a:r>
              <a:rPr lang="en-MY" sz="1300" dirty="0" smtClean="0">
                <a:solidFill>
                  <a:schemeClr val="tx1"/>
                </a:solidFill>
                <a:latin typeface="Franklin Gothic Book" panose="020B0503020102020204" pitchFamily="34" charset="0"/>
              </a:rPr>
              <a:t>(1) 	Remuneration for services rendered by the applicant and/or his/her collaborator(s). (The term ”collaborator(s)” here refers to any researcher(s) who carry(</a:t>
            </a:r>
            <a:r>
              <a:rPr lang="en-MY" sz="1300" dirty="0" err="1" smtClean="0">
                <a:solidFill>
                  <a:schemeClr val="tx1"/>
                </a:solidFill>
                <a:latin typeface="Franklin Gothic Book" panose="020B0503020102020204" pitchFamily="34" charset="0"/>
              </a:rPr>
              <a:t>ies</a:t>
            </a:r>
            <a:r>
              <a:rPr lang="en-MY" sz="1300" dirty="0" smtClean="0">
                <a:solidFill>
                  <a:schemeClr val="tx1"/>
                </a:solidFill>
                <a:latin typeface="Franklin Gothic Book" panose="020B0503020102020204" pitchFamily="34" charset="0"/>
              </a:rPr>
              <a:t>) out the proposed research in collaboration with the applicant and be considered co-author(s) when the results of said research are published.)</a:t>
            </a:r>
          </a:p>
          <a:p>
            <a:pPr marL="363538" indent="-363538" algn="just"/>
            <a:r>
              <a:rPr lang="en-MY" sz="1300" dirty="0" smtClean="0">
                <a:solidFill>
                  <a:schemeClr val="tx1"/>
                </a:solidFill>
                <a:latin typeface="Franklin Gothic Book" panose="020B0503020102020204" pitchFamily="34" charset="0"/>
              </a:rPr>
              <a:t>(2) 	</a:t>
            </a:r>
            <a:r>
              <a:rPr lang="en-MY" sz="1300" dirty="0" smtClean="0">
                <a:solidFill>
                  <a:srgbClr val="FF0000"/>
                </a:solidFill>
                <a:latin typeface="Franklin Gothic Book" panose="020B0503020102020204" pitchFamily="34" charset="0"/>
              </a:rPr>
              <a:t>Administrative expenses </a:t>
            </a:r>
            <a:r>
              <a:rPr lang="en-MY" sz="1300" dirty="0" smtClean="0">
                <a:solidFill>
                  <a:schemeClr val="tx1"/>
                </a:solidFill>
                <a:latin typeface="Franklin Gothic Book" panose="020B0503020102020204" pitchFamily="34" charset="0"/>
              </a:rPr>
              <a:t>of universities, research institutes, or other organizations to which the applicant and/or collaborator(s) belong.</a:t>
            </a:r>
          </a:p>
          <a:p>
            <a:pPr marL="363538" indent="-363538" algn="just">
              <a:buAutoNum type="arabicParenBoth" startAt="3"/>
            </a:pPr>
            <a:r>
              <a:rPr lang="en-MY" sz="1300" dirty="0" smtClean="0">
                <a:solidFill>
                  <a:srgbClr val="FF0000"/>
                </a:solidFill>
                <a:latin typeface="Franklin Gothic Book" panose="020B0503020102020204" pitchFamily="34" charset="0"/>
              </a:rPr>
              <a:t>Expenses for procurement of any instrument, apparatus or equipment for general use such as PC, Server, Printer, Camera and so on.</a:t>
            </a:r>
          </a:p>
          <a:p>
            <a:pPr marL="363538" indent="-363538" algn="just">
              <a:buAutoNum type="arabicParenBoth" startAt="3"/>
            </a:pPr>
            <a:r>
              <a:rPr lang="en-MY" sz="1300" dirty="0" smtClean="0">
                <a:solidFill>
                  <a:srgbClr val="FF0000"/>
                </a:solidFill>
                <a:latin typeface="Franklin Gothic Book" panose="020B0503020102020204" pitchFamily="34" charset="0"/>
              </a:rPr>
              <a:t>Food and Beverage</a:t>
            </a:r>
          </a:p>
        </p:txBody>
      </p:sp>
    </p:spTree>
    <p:extLst>
      <p:ext uri="{BB962C8B-B14F-4D97-AF65-F5344CB8AC3E}">
        <p14:creationId xmlns:p14="http://schemas.microsoft.com/office/powerpoint/2010/main" val="84634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62318" cy="6857999"/>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Guide</a:t>
            </a:r>
            <a:endParaRPr lang="en-MY" sz="5400" b="1" dirty="0">
              <a:latin typeface="Franklin Gothic Book" panose="020B0503020102020204" pitchFamily="34" charset="0"/>
            </a:endParaRPr>
          </a:p>
        </p:txBody>
      </p:sp>
      <p:sp>
        <p:nvSpPr>
          <p:cNvPr id="4" name="Rectangle 3"/>
          <p:cNvSpPr/>
          <p:nvPr/>
        </p:nvSpPr>
        <p:spPr>
          <a:xfrm rot="5400000">
            <a:off x="6169958" y="-5107642"/>
            <a:ext cx="914401" cy="11129684"/>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Outline of grant</a:t>
            </a:r>
          </a:p>
        </p:txBody>
      </p:sp>
      <p:sp>
        <p:nvSpPr>
          <p:cNvPr id="5" name="Rounded Rectangle 4"/>
          <p:cNvSpPr/>
          <p:nvPr/>
        </p:nvSpPr>
        <p:spPr>
          <a:xfrm>
            <a:off x="1322294" y="1048871"/>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1. Budge total</a:t>
            </a:r>
            <a:endParaRPr lang="en-MY" dirty="0" smtClean="0"/>
          </a:p>
        </p:txBody>
      </p:sp>
      <p:sp>
        <p:nvSpPr>
          <p:cNvPr id="6" name="Rounded Rectangle 5"/>
          <p:cNvSpPr/>
          <p:nvPr/>
        </p:nvSpPr>
        <p:spPr>
          <a:xfrm>
            <a:off x="1322294" y="1559861"/>
            <a:ext cx="4876800" cy="470645"/>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latin typeface="Franklin Gothic Medium Cond" panose="020B0606030402020204" pitchFamily="34" charset="0"/>
              </a:rPr>
              <a:t>¥50 million</a:t>
            </a:r>
            <a:endParaRPr lang="en-MY" sz="1600" dirty="0" smtClean="0">
              <a:solidFill>
                <a:schemeClr val="tx1"/>
              </a:solidFill>
              <a:latin typeface="Franklin Gothic Book" panose="020B0503020102020204" pitchFamily="34" charset="0"/>
            </a:endParaRPr>
          </a:p>
        </p:txBody>
      </p:sp>
      <p:sp>
        <p:nvSpPr>
          <p:cNvPr id="12" name="Rounded Rectangle 11"/>
          <p:cNvSpPr/>
          <p:nvPr/>
        </p:nvSpPr>
        <p:spPr>
          <a:xfrm>
            <a:off x="6893858" y="1048871"/>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 5. Duties of Applicants (as Grantees)</a:t>
            </a:r>
            <a:endParaRPr lang="en-MY" dirty="0" smtClean="0"/>
          </a:p>
        </p:txBody>
      </p:sp>
      <p:sp>
        <p:nvSpPr>
          <p:cNvPr id="13" name="Rounded Rectangle 12"/>
          <p:cNvSpPr/>
          <p:nvPr/>
        </p:nvSpPr>
        <p:spPr>
          <a:xfrm>
            <a:off x="6893858" y="1573307"/>
            <a:ext cx="4876800" cy="5123328"/>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MY" sz="1300" dirty="0" smtClean="0">
                <a:solidFill>
                  <a:schemeClr val="tx1"/>
                </a:solidFill>
                <a:latin typeface="Franklin Gothic Book" panose="020B0503020102020204" pitchFamily="34" charset="0"/>
              </a:rPr>
              <a:t>The applicant is required to agree on and follow the provisions stipulated in The Sumitomo Foundation’s standard “Memorandum of Understanding” once his/her application for the grant is approved by the Board of Directors of The Sumitomo Foundation.</a:t>
            </a:r>
            <a:endParaRPr lang="en-MY" sz="1300" dirty="0">
              <a:solidFill>
                <a:schemeClr val="tx1"/>
              </a:solidFill>
              <a:latin typeface="Franklin Gothic Book" panose="020B0503020102020204" pitchFamily="34" charset="0"/>
            </a:endParaRPr>
          </a:p>
          <a:p>
            <a:pPr marL="363538" indent="-363538" algn="just">
              <a:buAutoNum type="arabicParenBoth"/>
            </a:pPr>
            <a:r>
              <a:rPr lang="en-MY" sz="1300" dirty="0" smtClean="0">
                <a:solidFill>
                  <a:srgbClr val="FF0000"/>
                </a:solidFill>
                <a:latin typeface="Franklin Gothic Book" panose="020B0503020102020204" pitchFamily="34" charset="0"/>
              </a:rPr>
              <a:t>Any approval necessary for receiving funds from this grant and conducting the proposed research (</a:t>
            </a:r>
            <a:r>
              <a:rPr lang="en-MY" sz="1300" dirty="0" err="1" smtClean="0">
                <a:solidFill>
                  <a:srgbClr val="FF0000"/>
                </a:solidFill>
                <a:latin typeface="Franklin Gothic Book" panose="020B0503020102020204" pitchFamily="34" charset="0"/>
              </a:rPr>
              <a:t>e.g.permission</a:t>
            </a:r>
            <a:r>
              <a:rPr lang="en-MY" sz="1300" dirty="0" smtClean="0">
                <a:solidFill>
                  <a:srgbClr val="FF0000"/>
                </a:solidFill>
                <a:latin typeface="Franklin Gothic Book" panose="020B0503020102020204" pitchFamily="34" charset="0"/>
              </a:rPr>
              <a:t> </a:t>
            </a:r>
            <a:r>
              <a:rPr lang="en-MY" sz="1300" dirty="0" smtClean="0">
                <a:solidFill>
                  <a:schemeClr val="tx1"/>
                </a:solidFill>
                <a:latin typeface="Franklin Gothic Book" panose="020B0503020102020204" pitchFamily="34" charset="0"/>
              </a:rPr>
              <a:t>for the applicant to depart from his/her country and enter and stay in Japan) should be obtained from the applicant’s and other applicable governments.</a:t>
            </a:r>
          </a:p>
          <a:p>
            <a:pPr marL="363538" indent="-363538" algn="just">
              <a:buAutoNum type="arabicParenBoth"/>
            </a:pPr>
            <a:r>
              <a:rPr lang="en-MY" sz="1300" dirty="0" smtClean="0">
                <a:solidFill>
                  <a:schemeClr val="tx1"/>
                </a:solidFill>
                <a:latin typeface="Franklin Gothic Book" panose="020B0503020102020204" pitchFamily="34" charset="0"/>
              </a:rPr>
              <a:t>The </a:t>
            </a:r>
            <a:r>
              <a:rPr lang="en-MY" sz="1300" dirty="0" smtClean="0">
                <a:solidFill>
                  <a:srgbClr val="FF0000"/>
                </a:solidFill>
                <a:latin typeface="Franklin Gothic Book" panose="020B0503020102020204" pitchFamily="34" charset="0"/>
              </a:rPr>
              <a:t>funds from this grant shall only be spent for the items listed in “Categories for Applicable Expenses</a:t>
            </a:r>
            <a:r>
              <a:rPr lang="en-MY" sz="1300" dirty="0" smtClean="0">
                <a:solidFill>
                  <a:schemeClr val="tx1"/>
                </a:solidFill>
                <a:latin typeface="Franklin Gothic Book" panose="020B0503020102020204" pitchFamily="34" charset="0"/>
              </a:rPr>
              <a:t>”.</a:t>
            </a:r>
          </a:p>
          <a:p>
            <a:pPr marL="363538" indent="-363538" algn="just">
              <a:buAutoNum type="arabicParenBoth"/>
            </a:pPr>
            <a:r>
              <a:rPr lang="en-MY" sz="1300" dirty="0" smtClean="0">
                <a:solidFill>
                  <a:srgbClr val="FF0000"/>
                </a:solidFill>
                <a:latin typeface="Franklin Gothic Book" panose="020B0503020102020204" pitchFamily="34" charset="0"/>
              </a:rPr>
              <a:t>Written reports on research results and on a final accounting of funds spent shall be submitted to the Sumitomo Foundation when the grant period has expired</a:t>
            </a:r>
            <a:r>
              <a:rPr lang="en-MY" sz="1300" dirty="0" smtClean="0">
                <a:solidFill>
                  <a:schemeClr val="tx1"/>
                </a:solidFill>
                <a:latin typeface="Franklin Gothic Book" panose="020B0503020102020204" pitchFamily="34" charset="0"/>
              </a:rPr>
              <a:t>.</a:t>
            </a:r>
          </a:p>
          <a:p>
            <a:pPr marL="363538" indent="-363538" algn="just">
              <a:buAutoNum type="arabicParenBoth"/>
            </a:pPr>
            <a:r>
              <a:rPr lang="en-MY" sz="1300" dirty="0" smtClean="0">
                <a:solidFill>
                  <a:schemeClr val="tx1"/>
                </a:solidFill>
                <a:latin typeface="Franklin Gothic Book" panose="020B0503020102020204" pitchFamily="34" charset="0"/>
              </a:rPr>
              <a:t>When a thesis or any similar document is to be published based on the results of proposed research, it is required to </a:t>
            </a:r>
            <a:r>
              <a:rPr lang="en-MY" sz="1300" dirty="0" smtClean="0">
                <a:solidFill>
                  <a:srgbClr val="FF0000"/>
                </a:solidFill>
                <a:latin typeface="Franklin Gothic Book" panose="020B0503020102020204" pitchFamily="34" charset="0"/>
              </a:rPr>
              <a:t>clearly mention on such published material that the research was made possible by this grant from The Sumitomo Foundation</a:t>
            </a:r>
            <a:r>
              <a:rPr lang="en-MY" sz="1300" dirty="0" smtClean="0">
                <a:solidFill>
                  <a:schemeClr val="tx1"/>
                </a:solidFill>
                <a:latin typeface="Franklin Gothic Book" panose="020B0503020102020204" pitchFamily="34" charset="0"/>
              </a:rPr>
              <a:t>. One set of photocopies of the material needs to be submitted to The Sumitomo Foundation. </a:t>
            </a:r>
          </a:p>
          <a:p>
            <a:pPr marL="363538" indent="-363538" algn="just">
              <a:buAutoNum type="arabicParenBoth"/>
            </a:pPr>
            <a:r>
              <a:rPr lang="en-MY" sz="1300" dirty="0" smtClean="0">
                <a:solidFill>
                  <a:schemeClr val="tx1"/>
                </a:solidFill>
                <a:latin typeface="Franklin Gothic Book" panose="020B0503020102020204" pitchFamily="34" charset="0"/>
              </a:rPr>
              <a:t>Any grantee of this grant shall agree that the Sumitomo Foundation may, at its discretion, reprint any of the material described above</a:t>
            </a:r>
          </a:p>
        </p:txBody>
      </p:sp>
      <p:sp>
        <p:nvSpPr>
          <p:cNvPr id="14" name="Rounded Rectangle 13"/>
          <p:cNvSpPr/>
          <p:nvPr/>
        </p:nvSpPr>
        <p:spPr>
          <a:xfrm>
            <a:off x="1322294" y="2222130"/>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a:solidFill>
                  <a:schemeClr val="tx1"/>
                </a:solidFill>
                <a:latin typeface="Franklin Gothic Medium Cond" panose="020B0606030402020204" pitchFamily="34" charset="0"/>
              </a:rPr>
              <a:t>2</a:t>
            </a:r>
            <a:r>
              <a:rPr lang="en-MY" spc="300" dirty="0" smtClean="0">
                <a:solidFill>
                  <a:schemeClr val="tx1"/>
                </a:solidFill>
                <a:latin typeface="Franklin Gothic Medium Cond" panose="020B0606030402020204" pitchFamily="34" charset="0"/>
              </a:rPr>
              <a:t>. Grant Amount for Each Project</a:t>
            </a:r>
            <a:endParaRPr lang="en-MY" dirty="0" smtClean="0"/>
          </a:p>
        </p:txBody>
      </p:sp>
      <p:sp>
        <p:nvSpPr>
          <p:cNvPr id="15" name="Rounded Rectangle 14"/>
          <p:cNvSpPr/>
          <p:nvPr/>
        </p:nvSpPr>
        <p:spPr>
          <a:xfrm>
            <a:off x="1322294" y="2733120"/>
            <a:ext cx="4876800" cy="527799"/>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latin typeface="Franklin Gothic Medium Cond" panose="020B0606030402020204" pitchFamily="34" charset="0"/>
              </a:rPr>
              <a:t>Maximum ¥2.0 million</a:t>
            </a:r>
          </a:p>
          <a:p>
            <a:pPr algn="ctr"/>
            <a:r>
              <a:rPr lang="en-MY" sz="1600" dirty="0" smtClean="0">
                <a:solidFill>
                  <a:schemeClr val="tx1"/>
                </a:solidFill>
                <a:latin typeface="Franklin Gothic Medium Cond" panose="020B0606030402020204" pitchFamily="34" charset="0"/>
              </a:rPr>
              <a:t>(¥0.1- ¥1.5 million in fiscal 2018)</a:t>
            </a:r>
            <a:endParaRPr lang="en-MY" sz="1600" dirty="0" smtClean="0">
              <a:solidFill>
                <a:schemeClr val="tx1"/>
              </a:solidFill>
              <a:latin typeface="Franklin Gothic Book" panose="020B0503020102020204" pitchFamily="34" charset="0"/>
            </a:endParaRPr>
          </a:p>
        </p:txBody>
      </p:sp>
      <p:sp>
        <p:nvSpPr>
          <p:cNvPr id="16" name="Rounded Rectangle 15"/>
          <p:cNvSpPr/>
          <p:nvPr/>
        </p:nvSpPr>
        <p:spPr>
          <a:xfrm>
            <a:off x="1322294" y="3408838"/>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3. Number of Projects</a:t>
            </a:r>
            <a:endParaRPr lang="en-MY" dirty="0" smtClean="0"/>
          </a:p>
        </p:txBody>
      </p:sp>
      <p:sp>
        <p:nvSpPr>
          <p:cNvPr id="17" name="Rounded Rectangle 16"/>
          <p:cNvSpPr/>
          <p:nvPr/>
        </p:nvSpPr>
        <p:spPr>
          <a:xfrm>
            <a:off x="1322294" y="3919828"/>
            <a:ext cx="4876800" cy="470645"/>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latin typeface="Franklin Gothic Medium Cond" panose="020B0606030402020204" pitchFamily="34" charset="0"/>
              </a:rPr>
              <a:t>Approximately 80</a:t>
            </a:r>
            <a:endParaRPr lang="en-MY" sz="1600" dirty="0" smtClean="0">
              <a:solidFill>
                <a:schemeClr val="tx1"/>
              </a:solidFill>
              <a:latin typeface="Franklin Gothic Book" panose="020B0503020102020204" pitchFamily="34" charset="0"/>
            </a:endParaRPr>
          </a:p>
        </p:txBody>
      </p:sp>
      <p:sp>
        <p:nvSpPr>
          <p:cNvPr id="18" name="Rounded Rectangle 17"/>
          <p:cNvSpPr/>
          <p:nvPr/>
        </p:nvSpPr>
        <p:spPr>
          <a:xfrm>
            <a:off x="1322294" y="4572019"/>
            <a:ext cx="4876800"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a:solidFill>
                  <a:schemeClr val="tx1"/>
                </a:solidFill>
                <a:latin typeface="Franklin Gothic Medium Cond" panose="020B0606030402020204" pitchFamily="34" charset="0"/>
              </a:rPr>
              <a:t>4</a:t>
            </a:r>
            <a:r>
              <a:rPr lang="en-MY" spc="300" dirty="0" smtClean="0">
                <a:solidFill>
                  <a:schemeClr val="tx1"/>
                </a:solidFill>
                <a:latin typeface="Franklin Gothic Medium Cond" panose="020B0606030402020204" pitchFamily="34" charset="0"/>
              </a:rPr>
              <a:t>. Grant Period</a:t>
            </a:r>
            <a:endParaRPr lang="en-MY" dirty="0" smtClean="0"/>
          </a:p>
        </p:txBody>
      </p:sp>
      <p:sp>
        <p:nvSpPr>
          <p:cNvPr id="19" name="Rounded Rectangle 18"/>
          <p:cNvSpPr/>
          <p:nvPr/>
        </p:nvSpPr>
        <p:spPr>
          <a:xfrm>
            <a:off x="1322294" y="5083009"/>
            <a:ext cx="4876800" cy="1102638"/>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latin typeface="Franklin Gothic Medium Cond" panose="020B0606030402020204" pitchFamily="34" charset="0"/>
              </a:rPr>
              <a:t>One year, but can be</a:t>
            </a:r>
          </a:p>
          <a:p>
            <a:pPr algn="ctr"/>
            <a:r>
              <a:rPr lang="en-MY" sz="1600" dirty="0" smtClean="0">
                <a:solidFill>
                  <a:schemeClr val="tx1"/>
                </a:solidFill>
                <a:latin typeface="Franklin Gothic Medium Cond" panose="020B0606030402020204" pitchFamily="34" charset="0"/>
              </a:rPr>
              <a:t>extended by another one year maximum if required with</a:t>
            </a:r>
          </a:p>
          <a:p>
            <a:pPr algn="ctr"/>
            <a:r>
              <a:rPr lang="en-MY" sz="1600" dirty="0" smtClean="0">
                <a:solidFill>
                  <a:schemeClr val="tx1"/>
                </a:solidFill>
                <a:latin typeface="Franklin Gothic Medium Cond" panose="020B0606030402020204" pitchFamily="34" charset="0"/>
              </a:rPr>
              <a:t>specific reason</a:t>
            </a:r>
            <a:endParaRPr lang="en-MY" sz="1600" dirty="0" smtClean="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82822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62318" cy="6857999"/>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Guide</a:t>
            </a:r>
            <a:endParaRPr lang="en-MY" sz="5400" b="1" dirty="0">
              <a:latin typeface="Franklin Gothic Book" panose="020B0503020102020204" pitchFamily="34" charset="0"/>
            </a:endParaRPr>
          </a:p>
        </p:txBody>
      </p:sp>
      <p:sp>
        <p:nvSpPr>
          <p:cNvPr id="4" name="Rectangle 3"/>
          <p:cNvSpPr/>
          <p:nvPr/>
        </p:nvSpPr>
        <p:spPr>
          <a:xfrm rot="5400000">
            <a:off x="6169958" y="-5107642"/>
            <a:ext cx="914401" cy="11129684"/>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Selection and approval</a:t>
            </a:r>
          </a:p>
        </p:txBody>
      </p:sp>
      <p:sp>
        <p:nvSpPr>
          <p:cNvPr id="13" name="Rounded Rectangle 12"/>
          <p:cNvSpPr/>
          <p:nvPr/>
        </p:nvSpPr>
        <p:spPr>
          <a:xfrm>
            <a:off x="1528483" y="1324536"/>
            <a:ext cx="10197352" cy="5123328"/>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tx1"/>
                </a:solidFill>
                <a:latin typeface="Franklin Gothic Demi Cond" panose="020B0706030402020204" pitchFamily="34" charset="0"/>
              </a:rPr>
              <a:t>Applications for this grant will be evaluated for </a:t>
            </a:r>
            <a:r>
              <a:rPr lang="en-MY" sz="2000" dirty="0" smtClean="0">
                <a:solidFill>
                  <a:schemeClr val="tx1"/>
                </a:solidFill>
                <a:latin typeface="Franklin Gothic Demi Cond" panose="020B0706030402020204" pitchFamily="34" charset="0"/>
              </a:rPr>
              <a:t>selection </a:t>
            </a:r>
            <a:r>
              <a:rPr lang="en-MY" sz="2000" dirty="0">
                <a:solidFill>
                  <a:schemeClr val="tx1"/>
                </a:solidFill>
                <a:latin typeface="Franklin Gothic Demi Cond" panose="020B0706030402020204" pitchFamily="34" charset="0"/>
              </a:rPr>
              <a:t>by the Selection Committee of The </a:t>
            </a:r>
            <a:r>
              <a:rPr lang="en-MY" sz="2000" dirty="0" smtClean="0">
                <a:solidFill>
                  <a:schemeClr val="tx1"/>
                </a:solidFill>
                <a:latin typeface="Franklin Gothic Demi Cond" panose="020B0706030402020204" pitchFamily="34" charset="0"/>
              </a:rPr>
              <a:t>Sumitomo </a:t>
            </a:r>
            <a:endParaRPr lang="en-MY" sz="2000" dirty="0">
              <a:solidFill>
                <a:schemeClr val="tx1"/>
              </a:solidFill>
              <a:latin typeface="Franklin Gothic Demi Cond" panose="020B0706030402020204" pitchFamily="34" charset="0"/>
            </a:endParaRPr>
          </a:p>
          <a:p>
            <a:pPr algn="ctr"/>
            <a:r>
              <a:rPr lang="en-MY" sz="2000" dirty="0">
                <a:solidFill>
                  <a:schemeClr val="tx1"/>
                </a:solidFill>
                <a:latin typeface="Franklin Gothic Demi Cond" panose="020B0706030402020204" pitchFamily="34" charset="0"/>
              </a:rPr>
              <a:t>Foundation</a:t>
            </a:r>
            <a:r>
              <a:rPr lang="en-MY" sz="2000" dirty="0" smtClean="0">
                <a:solidFill>
                  <a:schemeClr val="tx1"/>
                </a:solidFill>
                <a:latin typeface="Franklin Gothic Demi Cond" panose="020B0706030402020204" pitchFamily="34" charset="0"/>
              </a:rPr>
              <a:t>.</a:t>
            </a:r>
          </a:p>
          <a:p>
            <a:pPr algn="ctr"/>
            <a:endParaRPr lang="en-US" sz="2000" dirty="0">
              <a:solidFill>
                <a:schemeClr val="tx1"/>
              </a:solidFill>
              <a:latin typeface="Franklin Gothic Demi Cond" panose="020B0706030402020204" pitchFamily="34" charset="0"/>
            </a:endParaRPr>
          </a:p>
          <a:p>
            <a:pPr algn="ctr"/>
            <a:r>
              <a:rPr lang="en-MY" sz="2000" dirty="0">
                <a:solidFill>
                  <a:schemeClr val="tx1"/>
                </a:solidFill>
                <a:latin typeface="Franklin Gothic Demi Cond" panose="020B0706030402020204" pitchFamily="34" charset="0"/>
              </a:rPr>
              <a:t>Main Evaluation Criteria:</a:t>
            </a:r>
          </a:p>
          <a:p>
            <a:pPr algn="ctr"/>
            <a:r>
              <a:rPr lang="en-MY" sz="2000" dirty="0">
                <a:solidFill>
                  <a:schemeClr val="tx1"/>
                </a:solidFill>
                <a:latin typeface="Franklin Gothic Demi Cond" panose="020B0706030402020204" pitchFamily="34" charset="0"/>
              </a:rPr>
              <a:t>Eligibility (Subject), Feasibility, Suitability etc.</a:t>
            </a:r>
          </a:p>
          <a:p>
            <a:pPr algn="just"/>
            <a:endParaRPr lang="en-MY" sz="2000" dirty="0" smtClean="0">
              <a:solidFill>
                <a:schemeClr val="tx1"/>
              </a:solidFill>
              <a:latin typeface="Franklin Gothic Book" panose="020B0503020102020204" pitchFamily="34" charset="0"/>
            </a:endParaRPr>
          </a:p>
          <a:p>
            <a:pPr algn="just"/>
            <a:r>
              <a:rPr lang="en-MY" sz="2000" dirty="0" smtClean="0">
                <a:solidFill>
                  <a:schemeClr val="tx1"/>
                </a:solidFill>
                <a:latin typeface="Franklin Gothic Book" panose="020B0503020102020204" pitchFamily="34" charset="0"/>
              </a:rPr>
              <a:t>Notes:</a:t>
            </a:r>
          </a:p>
          <a:p>
            <a:pPr marL="363538" indent="-363538" algn="just">
              <a:buAutoNum type="arabicParenBoth"/>
            </a:pPr>
            <a:r>
              <a:rPr lang="en-MY" sz="2000" dirty="0" smtClean="0">
                <a:solidFill>
                  <a:schemeClr val="tx1"/>
                </a:solidFill>
                <a:latin typeface="Franklin Gothic Book" panose="020B0503020102020204" pitchFamily="34" charset="0"/>
              </a:rPr>
              <a:t>The </a:t>
            </a:r>
            <a:r>
              <a:rPr lang="en-MY" sz="2000" dirty="0">
                <a:solidFill>
                  <a:srgbClr val="FF0000"/>
                </a:solidFill>
                <a:latin typeface="Franklin Gothic Book" panose="020B0503020102020204" pitchFamily="34" charset="0"/>
              </a:rPr>
              <a:t>amount of grant applied for may be reduced as </a:t>
            </a:r>
            <a:r>
              <a:rPr lang="en-MY" sz="2000" dirty="0" smtClean="0">
                <a:solidFill>
                  <a:srgbClr val="FF0000"/>
                </a:solidFill>
                <a:latin typeface="Franklin Gothic Book" panose="020B0503020102020204" pitchFamily="34" charset="0"/>
              </a:rPr>
              <a:t>a </a:t>
            </a:r>
            <a:r>
              <a:rPr lang="en-MY" sz="2000" dirty="0">
                <a:solidFill>
                  <a:srgbClr val="FF0000"/>
                </a:solidFill>
                <a:latin typeface="Franklin Gothic Book" panose="020B0503020102020204" pitchFamily="34" charset="0"/>
              </a:rPr>
              <a:t>result of the evaluation </a:t>
            </a:r>
            <a:r>
              <a:rPr lang="en-MY" sz="2000" dirty="0">
                <a:solidFill>
                  <a:schemeClr val="tx1"/>
                </a:solidFill>
                <a:latin typeface="Franklin Gothic Book" panose="020B0503020102020204" pitchFamily="34" charset="0"/>
              </a:rPr>
              <a:t>by the </a:t>
            </a:r>
            <a:r>
              <a:rPr lang="en-MY" sz="2000" dirty="0" smtClean="0">
                <a:solidFill>
                  <a:schemeClr val="tx1"/>
                </a:solidFill>
                <a:latin typeface="Franklin Gothic Book" panose="020B0503020102020204" pitchFamily="34" charset="0"/>
              </a:rPr>
              <a:t>Selection Committee</a:t>
            </a:r>
            <a:r>
              <a:rPr lang="en-MY" sz="2000" dirty="0">
                <a:solidFill>
                  <a:schemeClr val="tx1"/>
                </a:solidFill>
                <a:latin typeface="Franklin Gothic Book" panose="020B0503020102020204" pitchFamily="34" charset="0"/>
              </a:rPr>
              <a:t>.</a:t>
            </a:r>
          </a:p>
          <a:p>
            <a:pPr marL="363538" indent="-363538" algn="just">
              <a:buAutoNum type="arabicParenBoth"/>
            </a:pPr>
            <a:r>
              <a:rPr lang="en-MY" sz="2000" dirty="0" smtClean="0">
                <a:solidFill>
                  <a:schemeClr val="tx1"/>
                </a:solidFill>
                <a:latin typeface="Franklin Gothic Book" panose="020B0503020102020204" pitchFamily="34" charset="0"/>
              </a:rPr>
              <a:t>The </a:t>
            </a:r>
            <a:r>
              <a:rPr lang="en-MY" sz="2000" dirty="0">
                <a:solidFill>
                  <a:srgbClr val="FF0000"/>
                </a:solidFill>
                <a:latin typeface="Franklin Gothic Book" panose="020B0503020102020204" pitchFamily="34" charset="0"/>
              </a:rPr>
              <a:t>Sumitomo Foundation may not reply to </a:t>
            </a:r>
            <a:r>
              <a:rPr lang="en-MY" sz="2000" dirty="0" smtClean="0">
                <a:solidFill>
                  <a:srgbClr val="FF0000"/>
                </a:solidFill>
                <a:latin typeface="Franklin Gothic Book" panose="020B0503020102020204" pitchFamily="34" charset="0"/>
              </a:rPr>
              <a:t>any inquiries </a:t>
            </a:r>
            <a:r>
              <a:rPr lang="en-MY" sz="2000" dirty="0">
                <a:solidFill>
                  <a:srgbClr val="FF0000"/>
                </a:solidFill>
                <a:latin typeface="Franklin Gothic Book" panose="020B0503020102020204" pitchFamily="34" charset="0"/>
              </a:rPr>
              <a:t>regarding the reasons for selection/rejection </a:t>
            </a:r>
            <a:r>
              <a:rPr lang="en-MY" sz="2000" dirty="0" smtClean="0">
                <a:solidFill>
                  <a:schemeClr val="tx1"/>
                </a:solidFill>
                <a:latin typeface="Franklin Gothic Book" panose="020B0503020102020204" pitchFamily="34" charset="0"/>
              </a:rPr>
              <a:t>of </a:t>
            </a:r>
            <a:r>
              <a:rPr lang="en-MY" sz="2000" dirty="0">
                <a:solidFill>
                  <a:schemeClr val="tx1"/>
                </a:solidFill>
                <a:latin typeface="Franklin Gothic Book" panose="020B0503020102020204" pitchFamily="34" charset="0"/>
              </a:rPr>
              <a:t>the proposals.</a:t>
            </a:r>
          </a:p>
          <a:p>
            <a:pPr marL="363538" indent="-363538" algn="just">
              <a:buAutoNum type="arabicParenBoth"/>
            </a:pPr>
            <a:r>
              <a:rPr lang="en-MY" sz="2000" dirty="0" smtClean="0">
                <a:solidFill>
                  <a:schemeClr val="tx1"/>
                </a:solidFill>
                <a:latin typeface="Franklin Gothic Book" panose="020B0503020102020204" pitchFamily="34" charset="0"/>
              </a:rPr>
              <a:t>The </a:t>
            </a:r>
            <a:r>
              <a:rPr lang="en-MY" sz="2000" dirty="0">
                <a:solidFill>
                  <a:schemeClr val="tx1"/>
                </a:solidFill>
                <a:latin typeface="Franklin Gothic Book" panose="020B0503020102020204" pitchFamily="34" charset="0"/>
              </a:rPr>
              <a:t>Sumitomo Foundation’s staff </a:t>
            </a:r>
            <a:r>
              <a:rPr lang="en-MY" sz="2000" dirty="0">
                <a:solidFill>
                  <a:srgbClr val="FF0000"/>
                </a:solidFill>
                <a:latin typeface="Franklin Gothic Book" panose="020B0503020102020204" pitchFamily="34" charset="0"/>
              </a:rPr>
              <a:t>may make </a:t>
            </a:r>
            <a:r>
              <a:rPr lang="en-MY" sz="2000" dirty="0" smtClean="0">
                <a:solidFill>
                  <a:srgbClr val="FF0000"/>
                </a:solidFill>
                <a:latin typeface="Franklin Gothic Book" panose="020B0503020102020204" pitchFamily="34" charset="0"/>
              </a:rPr>
              <a:t>inquiries </a:t>
            </a:r>
            <a:r>
              <a:rPr lang="en-MY" sz="2000" dirty="0">
                <a:solidFill>
                  <a:srgbClr val="FF0000"/>
                </a:solidFill>
                <a:latin typeface="Franklin Gothic Book" panose="020B0503020102020204" pitchFamily="34" charset="0"/>
              </a:rPr>
              <a:t>to applicants by visit, letter, facsimile or </a:t>
            </a:r>
            <a:r>
              <a:rPr lang="en-MY" sz="2000" dirty="0" smtClean="0">
                <a:solidFill>
                  <a:srgbClr val="FF0000"/>
                </a:solidFill>
                <a:latin typeface="Franklin Gothic Book" panose="020B0503020102020204" pitchFamily="34" charset="0"/>
              </a:rPr>
              <a:t>e-mail </a:t>
            </a:r>
            <a:r>
              <a:rPr lang="en-MY" sz="2000" dirty="0">
                <a:solidFill>
                  <a:srgbClr val="FF0000"/>
                </a:solidFill>
                <a:latin typeface="Franklin Gothic Book" panose="020B0503020102020204" pitchFamily="34" charset="0"/>
              </a:rPr>
              <a:t>concerning the applications</a:t>
            </a:r>
            <a:r>
              <a:rPr lang="en-MY" sz="2000" dirty="0">
                <a:solidFill>
                  <a:schemeClr val="tx1"/>
                </a:solidFill>
                <a:latin typeface="Franklin Gothic Book" panose="020B0503020102020204" pitchFamily="34" charset="0"/>
              </a:rPr>
              <a:t> during </a:t>
            </a:r>
            <a:r>
              <a:rPr lang="en-MY" sz="2000" dirty="0" smtClean="0">
                <a:solidFill>
                  <a:schemeClr val="tx1"/>
                </a:solidFill>
                <a:latin typeface="Franklin Gothic Book" panose="020B0503020102020204" pitchFamily="34" charset="0"/>
              </a:rPr>
              <a:t>the evaluation </a:t>
            </a:r>
            <a:r>
              <a:rPr lang="en-MY" sz="2000" dirty="0">
                <a:solidFill>
                  <a:schemeClr val="tx1"/>
                </a:solidFill>
                <a:latin typeface="Franklin Gothic Book" panose="020B0503020102020204" pitchFamily="34" charset="0"/>
              </a:rPr>
              <a:t>process, if necessary.</a:t>
            </a:r>
          </a:p>
        </p:txBody>
      </p:sp>
    </p:spTree>
    <p:extLst>
      <p:ext uri="{BB962C8B-B14F-4D97-AF65-F5344CB8AC3E}">
        <p14:creationId xmlns:p14="http://schemas.microsoft.com/office/powerpoint/2010/main" val="390935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62318" cy="6857999"/>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Guide</a:t>
            </a:r>
            <a:endParaRPr lang="en-MY" sz="5400" b="1" dirty="0">
              <a:latin typeface="Franklin Gothic Book" panose="020B0503020102020204" pitchFamily="34" charset="0"/>
            </a:endParaRPr>
          </a:p>
        </p:txBody>
      </p:sp>
      <p:sp>
        <p:nvSpPr>
          <p:cNvPr id="4" name="Rectangle 3"/>
          <p:cNvSpPr/>
          <p:nvPr/>
        </p:nvSpPr>
        <p:spPr>
          <a:xfrm rot="5400000">
            <a:off x="6169958" y="-5107642"/>
            <a:ext cx="914401" cy="11129684"/>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Procedure for Application</a:t>
            </a:r>
          </a:p>
        </p:txBody>
      </p:sp>
      <p:sp>
        <p:nvSpPr>
          <p:cNvPr id="5" name="Rounded Rectangle 4"/>
          <p:cNvSpPr/>
          <p:nvPr/>
        </p:nvSpPr>
        <p:spPr>
          <a:xfrm>
            <a:off x="1750358" y="5688105"/>
            <a:ext cx="9652748" cy="9547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a:solidFill>
                  <a:schemeClr val="tx1"/>
                </a:solidFill>
                <a:latin typeface="Franklin Gothic Medium Cond" panose="020B0606030402020204" pitchFamily="34" charset="0"/>
              </a:rPr>
              <a:t>Note: Application by means of facsimile or</a:t>
            </a:r>
          </a:p>
          <a:p>
            <a:pPr algn="ctr"/>
            <a:r>
              <a:rPr lang="en-MY" spc="300" dirty="0">
                <a:solidFill>
                  <a:schemeClr val="tx1"/>
                </a:solidFill>
                <a:latin typeface="Franklin Gothic Medium Cond" panose="020B0606030402020204" pitchFamily="34" charset="0"/>
              </a:rPr>
              <a:t>e-mail is invalid.</a:t>
            </a:r>
          </a:p>
        </p:txBody>
      </p:sp>
      <p:sp>
        <p:nvSpPr>
          <p:cNvPr id="12" name="Rounded Rectangle 11"/>
          <p:cNvSpPr/>
          <p:nvPr/>
        </p:nvSpPr>
        <p:spPr>
          <a:xfrm>
            <a:off x="1750358" y="1129553"/>
            <a:ext cx="9652748" cy="44375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pc="300" dirty="0" smtClean="0">
                <a:solidFill>
                  <a:schemeClr val="tx1"/>
                </a:solidFill>
                <a:latin typeface="Franklin Gothic Medium Cond" panose="020B0606030402020204" pitchFamily="34" charset="0"/>
              </a:rPr>
              <a:t> Documents </a:t>
            </a:r>
            <a:r>
              <a:rPr lang="en-MY" spc="300" dirty="0">
                <a:solidFill>
                  <a:schemeClr val="tx1"/>
                </a:solidFill>
                <a:latin typeface="Franklin Gothic Medium Cond" panose="020B0606030402020204" pitchFamily="34" charset="0"/>
              </a:rPr>
              <a:t>and </a:t>
            </a:r>
            <a:r>
              <a:rPr lang="en-MY" spc="300" dirty="0" smtClean="0">
                <a:solidFill>
                  <a:schemeClr val="tx1"/>
                </a:solidFill>
                <a:latin typeface="Franklin Gothic Medium Cond" panose="020B0606030402020204" pitchFamily="34" charset="0"/>
              </a:rPr>
              <a:t>Steps</a:t>
            </a:r>
            <a:endParaRPr lang="en-MY" dirty="0" smtClean="0"/>
          </a:p>
        </p:txBody>
      </p:sp>
      <p:sp>
        <p:nvSpPr>
          <p:cNvPr id="13" name="Rounded Rectangle 12"/>
          <p:cNvSpPr/>
          <p:nvPr/>
        </p:nvSpPr>
        <p:spPr>
          <a:xfrm>
            <a:off x="1750358" y="1694330"/>
            <a:ext cx="9652748" cy="3684494"/>
          </a:xfrm>
          <a:prstGeom prst="roundRect">
            <a:avLst>
              <a:gd name="adj" fmla="val 58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MY" sz="1400" dirty="0">
                <a:solidFill>
                  <a:schemeClr val="tx1"/>
                </a:solidFill>
                <a:latin typeface="Franklin Gothic Book" panose="020B0503020102020204" pitchFamily="34" charset="0"/>
              </a:rPr>
              <a:t>The following application documents </a:t>
            </a:r>
            <a:r>
              <a:rPr lang="en-MY" sz="1400" dirty="0">
                <a:solidFill>
                  <a:srgbClr val="FF0000"/>
                </a:solidFill>
                <a:latin typeface="Franklin Gothic Book" panose="020B0503020102020204" pitchFamily="34" charset="0"/>
              </a:rPr>
              <a:t>shall be </a:t>
            </a:r>
            <a:r>
              <a:rPr lang="en-MY" sz="1400" dirty="0" smtClean="0">
                <a:solidFill>
                  <a:srgbClr val="FF0000"/>
                </a:solidFill>
                <a:latin typeface="Franklin Gothic Book" panose="020B0503020102020204" pitchFamily="34" charset="0"/>
              </a:rPr>
              <a:t>submitted </a:t>
            </a:r>
            <a:r>
              <a:rPr lang="en-MY" sz="1400" dirty="0">
                <a:solidFill>
                  <a:srgbClr val="FF0000"/>
                </a:solidFill>
                <a:latin typeface="Franklin Gothic Book" panose="020B0503020102020204" pitchFamily="34" charset="0"/>
              </a:rPr>
              <a:t>by registered airmail </a:t>
            </a:r>
            <a:r>
              <a:rPr lang="en-MY" sz="1400" dirty="0">
                <a:solidFill>
                  <a:schemeClr val="tx1"/>
                </a:solidFill>
                <a:latin typeface="Franklin Gothic Book" panose="020B0503020102020204" pitchFamily="34" charset="0"/>
              </a:rPr>
              <a:t>to The </a:t>
            </a:r>
            <a:r>
              <a:rPr lang="en-MY" sz="1400" dirty="0" smtClean="0">
                <a:solidFill>
                  <a:schemeClr val="tx1"/>
                </a:solidFill>
                <a:latin typeface="Franklin Gothic Book" panose="020B0503020102020204" pitchFamily="34" charset="0"/>
              </a:rPr>
              <a:t>Sumitomo Foundation.</a:t>
            </a:r>
          </a:p>
          <a:p>
            <a:pPr marL="363538" indent="-363538" algn="just">
              <a:buAutoNum type="arabicParenBoth"/>
            </a:pPr>
            <a:r>
              <a:rPr lang="en-MY" sz="1400" dirty="0" smtClean="0">
                <a:solidFill>
                  <a:schemeClr val="tx1"/>
                </a:solidFill>
                <a:latin typeface="Franklin Gothic Book" panose="020B0503020102020204" pitchFamily="34" charset="0"/>
              </a:rPr>
              <a:t>The </a:t>
            </a:r>
            <a:r>
              <a:rPr lang="en-MY" sz="1400" dirty="0">
                <a:solidFill>
                  <a:schemeClr val="tx1"/>
                </a:solidFill>
                <a:latin typeface="Franklin Gothic Book" panose="020B0503020102020204" pitchFamily="34" charset="0"/>
              </a:rPr>
              <a:t>application </a:t>
            </a:r>
            <a:r>
              <a:rPr lang="en-MY" sz="1400" dirty="0">
                <a:solidFill>
                  <a:srgbClr val="FF0000"/>
                </a:solidFill>
                <a:latin typeface="Franklin Gothic Book" panose="020B0503020102020204" pitchFamily="34" charset="0"/>
              </a:rPr>
              <a:t>form filled in and duly signed by the </a:t>
            </a:r>
            <a:r>
              <a:rPr lang="en-MY" sz="1400" dirty="0" smtClean="0">
                <a:solidFill>
                  <a:srgbClr val="FF0000"/>
                </a:solidFill>
                <a:latin typeface="Franklin Gothic Book" panose="020B0503020102020204" pitchFamily="34" charset="0"/>
              </a:rPr>
              <a:t>applicant </a:t>
            </a:r>
            <a:r>
              <a:rPr lang="en-MY" sz="1400" dirty="0">
                <a:solidFill>
                  <a:srgbClr val="FF0000"/>
                </a:solidFill>
                <a:latin typeface="Franklin Gothic Book" panose="020B0503020102020204" pitchFamily="34" charset="0"/>
              </a:rPr>
              <a:t>in Japanese or English</a:t>
            </a:r>
            <a:r>
              <a:rPr lang="en-MY" sz="1400" dirty="0">
                <a:solidFill>
                  <a:schemeClr val="tx1"/>
                </a:solidFill>
                <a:latin typeface="Franklin Gothic Book" panose="020B0503020102020204" pitchFamily="34" charset="0"/>
              </a:rPr>
              <a:t>:</a:t>
            </a:r>
          </a:p>
          <a:p>
            <a:pPr marL="363538" indent="-363538" algn="just">
              <a:buAutoNum type="arabicParenBoth"/>
            </a:pPr>
            <a:r>
              <a:rPr lang="en-MY" sz="1400" dirty="0" smtClean="0">
                <a:solidFill>
                  <a:schemeClr val="tx1"/>
                </a:solidFill>
                <a:latin typeface="Franklin Gothic Book" panose="020B0503020102020204" pitchFamily="34" charset="0"/>
              </a:rPr>
              <a:t>A </a:t>
            </a:r>
            <a:r>
              <a:rPr lang="en-MY" sz="1400" dirty="0">
                <a:solidFill>
                  <a:srgbClr val="FF0000"/>
                </a:solidFill>
                <a:latin typeface="Franklin Gothic Book" panose="020B0503020102020204" pitchFamily="34" charset="0"/>
              </a:rPr>
              <a:t>letter of recommendation, free-form, in </a:t>
            </a:r>
            <a:r>
              <a:rPr lang="en-MY" sz="1400" dirty="0" smtClean="0">
                <a:solidFill>
                  <a:srgbClr val="FF0000"/>
                </a:solidFill>
                <a:latin typeface="Franklin Gothic Book" panose="020B0503020102020204" pitchFamily="34" charset="0"/>
              </a:rPr>
              <a:t>Japanese or </a:t>
            </a:r>
            <a:r>
              <a:rPr lang="en-MY" sz="1400" dirty="0">
                <a:solidFill>
                  <a:srgbClr val="FF0000"/>
                </a:solidFill>
                <a:latin typeface="Franklin Gothic Book" panose="020B0503020102020204" pitchFamily="34" charset="0"/>
              </a:rPr>
              <a:t>English from a person with an </a:t>
            </a:r>
            <a:r>
              <a:rPr lang="en-MY" sz="1400" dirty="0" smtClean="0">
                <a:solidFill>
                  <a:srgbClr val="FF0000"/>
                </a:solidFill>
                <a:latin typeface="Franklin Gothic Book" panose="020B0503020102020204" pitchFamily="34" charset="0"/>
              </a:rPr>
              <a:t>academic background</a:t>
            </a:r>
            <a:r>
              <a:rPr lang="en-MY" sz="1400" dirty="0">
                <a:solidFill>
                  <a:srgbClr val="FF0000"/>
                </a:solidFill>
                <a:latin typeface="Franklin Gothic Book" panose="020B0503020102020204" pitchFamily="34" charset="0"/>
              </a:rPr>
              <a:t>, regarding the proposed research, the </a:t>
            </a:r>
            <a:r>
              <a:rPr lang="en-MY" sz="1400" dirty="0" smtClean="0">
                <a:solidFill>
                  <a:srgbClr val="FF0000"/>
                </a:solidFill>
                <a:latin typeface="Franklin Gothic Book" panose="020B0503020102020204" pitchFamily="34" charset="0"/>
              </a:rPr>
              <a:t>applicant </a:t>
            </a:r>
            <a:r>
              <a:rPr lang="en-MY" sz="1400" dirty="0">
                <a:solidFill>
                  <a:srgbClr val="FF0000"/>
                </a:solidFill>
                <a:latin typeface="Franklin Gothic Book" panose="020B0503020102020204" pitchFamily="34" charset="0"/>
              </a:rPr>
              <a:t>and collaborator(s</a:t>
            </a:r>
            <a:r>
              <a:rPr lang="en-MY" sz="1400" dirty="0" smtClean="0">
                <a:solidFill>
                  <a:srgbClr val="FF0000"/>
                </a:solidFill>
                <a:latin typeface="Franklin Gothic Book" panose="020B0503020102020204" pitchFamily="34" charset="0"/>
              </a:rPr>
              <a:t>)</a:t>
            </a:r>
          </a:p>
          <a:p>
            <a:pPr marL="363538" indent="-363538" algn="just">
              <a:buAutoNum type="arabicParenBoth"/>
            </a:pPr>
            <a:endParaRPr lang="en-US" sz="1400" dirty="0">
              <a:solidFill>
                <a:schemeClr val="tx1"/>
              </a:solidFill>
              <a:latin typeface="Franklin Gothic Book" panose="020B0503020102020204" pitchFamily="34" charset="0"/>
            </a:endParaRPr>
          </a:p>
          <a:p>
            <a:pPr algn="just"/>
            <a:r>
              <a:rPr lang="en-MY" sz="1400" dirty="0">
                <a:solidFill>
                  <a:schemeClr val="tx1"/>
                </a:solidFill>
                <a:latin typeface="Franklin Gothic Book" panose="020B0503020102020204" pitchFamily="34" charset="0"/>
              </a:rPr>
              <a:t>Notes:</a:t>
            </a:r>
          </a:p>
          <a:p>
            <a:pPr marL="363538" indent="-363538" algn="just">
              <a:buAutoNum type="arabicParenBoth"/>
            </a:pPr>
            <a:r>
              <a:rPr lang="en-MY" sz="1400" dirty="0" smtClean="0">
                <a:solidFill>
                  <a:schemeClr val="tx1"/>
                </a:solidFill>
                <a:latin typeface="Franklin Gothic Book" panose="020B0503020102020204" pitchFamily="34" charset="0"/>
              </a:rPr>
              <a:t>The </a:t>
            </a:r>
            <a:r>
              <a:rPr lang="en-MY" sz="1400" dirty="0">
                <a:solidFill>
                  <a:schemeClr val="tx1"/>
                </a:solidFill>
                <a:latin typeface="Franklin Gothic Book" panose="020B0503020102020204" pitchFamily="34" charset="0"/>
              </a:rPr>
              <a:t>personal information provided in the </a:t>
            </a:r>
            <a:r>
              <a:rPr lang="en-MY" sz="1400" dirty="0" smtClean="0">
                <a:solidFill>
                  <a:schemeClr val="tx1"/>
                </a:solidFill>
                <a:latin typeface="Franklin Gothic Book" panose="020B0503020102020204" pitchFamily="34" charset="0"/>
              </a:rPr>
              <a:t>application </a:t>
            </a:r>
            <a:r>
              <a:rPr lang="en-MY" sz="1400" dirty="0">
                <a:solidFill>
                  <a:schemeClr val="tx1"/>
                </a:solidFill>
                <a:latin typeface="Franklin Gothic Book" panose="020B0503020102020204" pitchFamily="34" charset="0"/>
              </a:rPr>
              <a:t>is to be used strictly for the purposes of </a:t>
            </a:r>
            <a:r>
              <a:rPr lang="en-MY" sz="1400" dirty="0" smtClean="0">
                <a:solidFill>
                  <a:schemeClr val="tx1"/>
                </a:solidFill>
                <a:latin typeface="Franklin Gothic Book" panose="020B0503020102020204" pitchFamily="34" charset="0"/>
              </a:rPr>
              <a:t>selection </a:t>
            </a:r>
            <a:r>
              <a:rPr lang="en-MY" sz="1400" dirty="0">
                <a:solidFill>
                  <a:schemeClr val="tx1"/>
                </a:solidFill>
                <a:latin typeface="Franklin Gothic Book" panose="020B0503020102020204" pitchFamily="34" charset="0"/>
              </a:rPr>
              <a:t>as well as notification of the results of </a:t>
            </a:r>
            <a:r>
              <a:rPr lang="en-MY" sz="1400" dirty="0" smtClean="0">
                <a:solidFill>
                  <a:schemeClr val="tx1"/>
                </a:solidFill>
                <a:latin typeface="Franklin Gothic Book" panose="020B0503020102020204" pitchFamily="34" charset="0"/>
              </a:rPr>
              <a:t>evaluation </a:t>
            </a:r>
            <a:r>
              <a:rPr lang="en-MY" sz="1400" dirty="0">
                <a:solidFill>
                  <a:schemeClr val="tx1"/>
                </a:solidFill>
                <a:latin typeface="Franklin Gothic Book" panose="020B0503020102020204" pitchFamily="34" charset="0"/>
              </a:rPr>
              <a:t>to the applicants. Please note, however, </a:t>
            </a:r>
            <a:r>
              <a:rPr lang="en-MY" sz="1400" dirty="0" smtClean="0">
                <a:solidFill>
                  <a:schemeClr val="tx1"/>
                </a:solidFill>
                <a:latin typeface="Franklin Gothic Book" panose="020B0503020102020204" pitchFamily="34" charset="0"/>
              </a:rPr>
              <a:t>that </a:t>
            </a:r>
            <a:r>
              <a:rPr lang="en-MY" sz="1400" dirty="0">
                <a:solidFill>
                  <a:schemeClr val="tx1"/>
                </a:solidFill>
                <a:latin typeface="Franklin Gothic Book" panose="020B0503020102020204" pitchFamily="34" charset="0"/>
              </a:rPr>
              <a:t>the name of grantees (successful applicants), </a:t>
            </a:r>
            <a:r>
              <a:rPr lang="en-MY" sz="1400" dirty="0" smtClean="0">
                <a:solidFill>
                  <a:schemeClr val="tx1"/>
                </a:solidFill>
                <a:latin typeface="Franklin Gothic Book" panose="020B0503020102020204" pitchFamily="34" charset="0"/>
              </a:rPr>
              <a:t>his/her </a:t>
            </a:r>
            <a:r>
              <a:rPr lang="en-MY" sz="1400" dirty="0">
                <a:solidFill>
                  <a:schemeClr val="tx1"/>
                </a:solidFill>
                <a:latin typeface="Franklin Gothic Book" panose="020B0503020102020204" pitchFamily="34" charset="0"/>
              </a:rPr>
              <a:t>affiliation, title, theme of research project </a:t>
            </a:r>
            <a:r>
              <a:rPr lang="en-MY" sz="1400" dirty="0" smtClean="0">
                <a:solidFill>
                  <a:schemeClr val="tx1"/>
                </a:solidFill>
                <a:latin typeface="Franklin Gothic Book" panose="020B0503020102020204" pitchFamily="34" charset="0"/>
              </a:rPr>
              <a:t>and </a:t>
            </a:r>
            <a:r>
              <a:rPr lang="en-MY" sz="1400" dirty="0">
                <a:solidFill>
                  <a:schemeClr val="tx1"/>
                </a:solidFill>
                <a:latin typeface="Franklin Gothic Book" panose="020B0503020102020204" pitchFamily="34" charset="0"/>
              </a:rPr>
              <a:t>grant amount will be announced to the public in </a:t>
            </a:r>
            <a:r>
              <a:rPr lang="en-MY" sz="1400" dirty="0" smtClean="0">
                <a:solidFill>
                  <a:schemeClr val="tx1"/>
                </a:solidFill>
                <a:latin typeface="Franklin Gothic Book" panose="020B0503020102020204" pitchFamily="34" charset="0"/>
              </a:rPr>
              <a:t>due </a:t>
            </a:r>
            <a:r>
              <a:rPr lang="en-MY" sz="1400" dirty="0">
                <a:solidFill>
                  <a:schemeClr val="tx1"/>
                </a:solidFill>
                <a:latin typeface="Franklin Gothic Book" panose="020B0503020102020204" pitchFamily="34" charset="0"/>
              </a:rPr>
              <a:t>course.</a:t>
            </a:r>
          </a:p>
          <a:p>
            <a:pPr marL="363538" indent="-363538" algn="just">
              <a:buAutoNum type="arabicParenBoth"/>
            </a:pPr>
            <a:r>
              <a:rPr lang="en-MY" sz="1400" dirty="0" smtClean="0">
                <a:solidFill>
                  <a:schemeClr val="tx1"/>
                </a:solidFill>
                <a:latin typeface="Franklin Gothic Book" panose="020B0503020102020204" pitchFamily="34" charset="0"/>
              </a:rPr>
              <a:t>Neither </a:t>
            </a:r>
            <a:r>
              <a:rPr lang="en-MY" sz="1400" dirty="0">
                <a:solidFill>
                  <a:schemeClr val="tx1"/>
                </a:solidFill>
                <a:latin typeface="Franklin Gothic Book" panose="020B0503020102020204" pitchFamily="34" charset="0"/>
              </a:rPr>
              <a:t>the application document nor other material </a:t>
            </a:r>
            <a:r>
              <a:rPr lang="en-MY" sz="1400" dirty="0" smtClean="0">
                <a:solidFill>
                  <a:schemeClr val="tx1"/>
                </a:solidFill>
                <a:latin typeface="Franklin Gothic Book" panose="020B0503020102020204" pitchFamily="34" charset="0"/>
              </a:rPr>
              <a:t>submitted </a:t>
            </a:r>
            <a:r>
              <a:rPr lang="en-MY" sz="1400" dirty="0">
                <a:solidFill>
                  <a:schemeClr val="tx1"/>
                </a:solidFill>
                <a:latin typeface="Franklin Gothic Book" panose="020B0503020102020204" pitchFamily="34" charset="0"/>
              </a:rPr>
              <a:t>will be returned to the applicant.</a:t>
            </a:r>
          </a:p>
          <a:p>
            <a:pPr marL="363538" indent="-363538" algn="just">
              <a:buAutoNum type="arabicParenBoth"/>
            </a:pPr>
            <a:r>
              <a:rPr lang="en-MY" sz="1400" dirty="0" smtClean="0">
                <a:solidFill>
                  <a:schemeClr val="tx1"/>
                </a:solidFill>
                <a:latin typeface="Franklin Gothic Book" panose="020B0503020102020204" pitchFamily="34" charset="0"/>
              </a:rPr>
              <a:t>After </a:t>
            </a:r>
            <a:r>
              <a:rPr lang="en-MY" sz="1400" dirty="0">
                <a:solidFill>
                  <a:schemeClr val="tx1"/>
                </a:solidFill>
                <a:latin typeface="Franklin Gothic Book" panose="020B0503020102020204" pitchFamily="34" charset="0"/>
              </a:rPr>
              <a:t>receipt of application, an acknowledgement </a:t>
            </a:r>
            <a:r>
              <a:rPr lang="en-MY" sz="1400" dirty="0" smtClean="0">
                <a:solidFill>
                  <a:schemeClr val="tx1"/>
                </a:solidFill>
                <a:latin typeface="Franklin Gothic Book" panose="020B0503020102020204" pitchFamily="34" charset="0"/>
              </a:rPr>
              <a:t>will </a:t>
            </a:r>
            <a:r>
              <a:rPr lang="en-MY" sz="1400" dirty="0">
                <a:solidFill>
                  <a:schemeClr val="tx1"/>
                </a:solidFill>
                <a:latin typeface="Franklin Gothic Book" panose="020B0503020102020204" pitchFamily="34" charset="0"/>
              </a:rPr>
              <a:t>be sent to the applicant by e-mail or post. If the </a:t>
            </a:r>
            <a:r>
              <a:rPr lang="en-MY" sz="1400" dirty="0" smtClean="0">
                <a:solidFill>
                  <a:schemeClr val="tx1"/>
                </a:solidFill>
                <a:latin typeface="Franklin Gothic Book" panose="020B0503020102020204" pitchFamily="34" charset="0"/>
              </a:rPr>
              <a:t>applicant </a:t>
            </a:r>
            <a:r>
              <a:rPr lang="en-MY" sz="1400" dirty="0">
                <a:solidFill>
                  <a:schemeClr val="tx1"/>
                </a:solidFill>
                <a:latin typeface="Franklin Gothic Book" panose="020B0503020102020204" pitchFamily="34" charset="0"/>
              </a:rPr>
              <a:t>does not receive the acknowledgement </a:t>
            </a:r>
            <a:r>
              <a:rPr lang="en-MY" sz="1400" dirty="0" smtClean="0">
                <a:solidFill>
                  <a:schemeClr val="tx1"/>
                </a:solidFill>
                <a:latin typeface="Franklin Gothic Book" panose="020B0503020102020204" pitchFamily="34" charset="0"/>
              </a:rPr>
              <a:t>within </a:t>
            </a:r>
            <a:r>
              <a:rPr lang="en-MY" sz="1400" dirty="0">
                <a:solidFill>
                  <a:schemeClr val="tx1"/>
                </a:solidFill>
                <a:latin typeface="Franklin Gothic Book" panose="020B0503020102020204" pitchFamily="34" charset="0"/>
              </a:rPr>
              <a:t>a certain period, please contact The </a:t>
            </a:r>
            <a:r>
              <a:rPr lang="en-MY" sz="1400" dirty="0" smtClean="0">
                <a:solidFill>
                  <a:schemeClr val="tx1"/>
                </a:solidFill>
                <a:latin typeface="Franklin Gothic Book" panose="020B0503020102020204" pitchFamily="34" charset="0"/>
              </a:rPr>
              <a:t>Sumitomo </a:t>
            </a:r>
            <a:r>
              <a:rPr lang="en-MY" sz="1400" dirty="0">
                <a:solidFill>
                  <a:schemeClr val="tx1"/>
                </a:solidFill>
                <a:latin typeface="Franklin Gothic Book" panose="020B0503020102020204" pitchFamily="34" charset="0"/>
              </a:rPr>
              <a:t>Foundation for verification</a:t>
            </a:r>
            <a:r>
              <a:rPr lang="en-MY" sz="1400" dirty="0" smtClean="0">
                <a:solidFill>
                  <a:schemeClr val="tx1"/>
                </a:solidFill>
                <a:latin typeface="Franklin Gothic Book" panose="020B0503020102020204" pitchFamily="34" charset="0"/>
              </a:rPr>
              <a:t>.</a:t>
            </a:r>
          </a:p>
          <a:p>
            <a:pPr marL="363538" indent="-363538" algn="just">
              <a:buAutoNum type="arabicParenBoth"/>
            </a:pPr>
            <a:r>
              <a:rPr lang="en-MY" sz="1400" dirty="0">
                <a:solidFill>
                  <a:schemeClr val="tx1"/>
                </a:solidFill>
                <a:latin typeface="Franklin Gothic Book" panose="020B0503020102020204" pitchFamily="34" charset="0"/>
              </a:rPr>
              <a:t>The Sumitomo Foundation does not assume any </a:t>
            </a:r>
            <a:r>
              <a:rPr lang="en-MY" sz="1400" dirty="0" smtClean="0">
                <a:solidFill>
                  <a:schemeClr val="tx1"/>
                </a:solidFill>
                <a:latin typeface="Franklin Gothic Book" panose="020B0503020102020204" pitchFamily="34" charset="0"/>
              </a:rPr>
              <a:t>responsibility </a:t>
            </a:r>
            <a:r>
              <a:rPr lang="en-MY" sz="1400" dirty="0">
                <a:solidFill>
                  <a:schemeClr val="tx1"/>
                </a:solidFill>
                <a:latin typeface="Franklin Gothic Book" panose="020B0503020102020204" pitchFamily="34" charset="0"/>
              </a:rPr>
              <a:t>for non-delivered applications</a:t>
            </a:r>
            <a:r>
              <a:rPr lang="en-MY" sz="1400" dirty="0" smtClean="0">
                <a:solidFill>
                  <a:schemeClr val="tx1"/>
                </a:solidFill>
                <a:latin typeface="Franklin Gothic Book" panose="020B0503020102020204" pitchFamily="34" charset="0"/>
              </a:rPr>
              <a:t>.</a:t>
            </a:r>
            <a:endParaRPr lang="en-MY" sz="1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15318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Form</a:t>
            </a:r>
            <a:endParaRPr lang="en-MY" sz="5400" b="1" dirty="0">
              <a:latin typeface="Franklin Gothic Book" panose="020B0503020102020204" pitchFamily="34" charset="0"/>
            </a:endParaRPr>
          </a:p>
        </p:txBody>
      </p:sp>
      <p:pic>
        <p:nvPicPr>
          <p:cNvPr id="3" name="Picture 2"/>
          <p:cNvPicPr>
            <a:picLocks noChangeAspect="1"/>
          </p:cNvPicPr>
          <p:nvPr/>
        </p:nvPicPr>
        <p:blipFill>
          <a:blip r:embed="rId2"/>
          <a:stretch>
            <a:fillRect/>
          </a:stretch>
        </p:blipFill>
        <p:spPr>
          <a:xfrm>
            <a:off x="605119" y="941294"/>
            <a:ext cx="3983292" cy="572844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24856" y="941294"/>
            <a:ext cx="4062364" cy="5728447"/>
          </a:xfrm>
          <a:prstGeom prst="rect">
            <a:avLst/>
          </a:prstGeom>
          <a:ln>
            <a:solidFill>
              <a:schemeClr val="tx1"/>
            </a:solidFill>
          </a:ln>
        </p:spPr>
      </p:pic>
      <p:sp>
        <p:nvSpPr>
          <p:cNvPr id="6" name="Rectangle 5"/>
          <p:cNvSpPr/>
          <p:nvPr/>
        </p:nvSpPr>
        <p:spPr>
          <a:xfrm>
            <a:off x="9029535" y="2605188"/>
            <a:ext cx="3068336" cy="1754326"/>
          </a:xfrm>
          <a:prstGeom prst="rect">
            <a:avLst/>
          </a:prstGeom>
          <a:solidFill>
            <a:schemeClr val="accent5">
              <a:lumMod val="20000"/>
              <a:lumOff val="80000"/>
            </a:schemeClr>
          </a:solidFill>
          <a:ln>
            <a:solidFill>
              <a:schemeClr val="tx1"/>
            </a:solidFill>
          </a:ln>
        </p:spPr>
        <p:txBody>
          <a:bodyPr wrap="square">
            <a:spAutoFit/>
          </a:bodyPr>
          <a:lstStyle/>
          <a:p>
            <a:endParaRPr lang="en-MY" dirty="0" smtClean="0">
              <a:hlinkClick r:id="rId4"/>
            </a:endParaRPr>
          </a:p>
          <a:p>
            <a:r>
              <a:rPr lang="en-MY" dirty="0" smtClean="0">
                <a:hlinkClick r:id="rId4"/>
              </a:rPr>
              <a:t>http://www.sumitomo.or.jp/pdf/jare/Jare%20Application%202019/Jare%20Application%20Form%202019%20E.pdf</a:t>
            </a:r>
            <a:endParaRPr lang="en-MY" dirty="0" smtClean="0"/>
          </a:p>
          <a:p>
            <a:endParaRPr lang="en-MY" dirty="0" smtClean="0"/>
          </a:p>
        </p:txBody>
      </p:sp>
      <p:sp>
        <p:nvSpPr>
          <p:cNvPr id="7" name="Rectangle 6"/>
          <p:cNvSpPr/>
          <p:nvPr/>
        </p:nvSpPr>
        <p:spPr>
          <a:xfrm>
            <a:off x="9029535" y="1958857"/>
            <a:ext cx="3068336" cy="646331"/>
          </a:xfrm>
          <a:prstGeom prst="rect">
            <a:avLst/>
          </a:prstGeom>
          <a:solidFill>
            <a:schemeClr val="accent5">
              <a:lumMod val="20000"/>
              <a:lumOff val="80000"/>
            </a:schemeClr>
          </a:solidFill>
          <a:ln>
            <a:solidFill>
              <a:schemeClr val="tx1"/>
            </a:solidFill>
          </a:ln>
        </p:spPr>
        <p:txBody>
          <a:bodyPr wrap="square">
            <a:spAutoFit/>
          </a:bodyPr>
          <a:lstStyle/>
          <a:p>
            <a:pPr algn="ctr"/>
            <a:r>
              <a:rPr lang="en-MY" dirty="0" smtClean="0"/>
              <a:t>Link to download the application form</a:t>
            </a:r>
          </a:p>
        </p:txBody>
      </p:sp>
    </p:spTree>
    <p:extLst>
      <p:ext uri="{BB962C8B-B14F-4D97-AF65-F5344CB8AC3E}">
        <p14:creationId xmlns:p14="http://schemas.microsoft.com/office/powerpoint/2010/main" val="396628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692588" y="-5692588"/>
            <a:ext cx="806825" cy="12192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MY" sz="5400" b="1" dirty="0" smtClean="0">
                <a:latin typeface="Franklin Gothic Book" panose="020B0503020102020204" pitchFamily="34" charset="0"/>
              </a:rPr>
              <a:t>Application Form</a:t>
            </a:r>
            <a:endParaRPr lang="en-MY" sz="5400" b="1" dirty="0">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1310248" y="970709"/>
            <a:ext cx="3987894" cy="5724395"/>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269971" y="970709"/>
            <a:ext cx="3920957" cy="5724395"/>
          </a:xfrm>
          <a:prstGeom prst="rect">
            <a:avLst/>
          </a:prstGeom>
          <a:ln>
            <a:solidFill>
              <a:schemeClr val="tx1"/>
            </a:solidFill>
          </a:ln>
        </p:spPr>
      </p:pic>
    </p:spTree>
    <p:extLst>
      <p:ext uri="{BB962C8B-B14F-4D97-AF65-F5344CB8AC3E}">
        <p14:creationId xmlns:p14="http://schemas.microsoft.com/office/powerpoint/2010/main" val="134708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10490</Words>
  <Application>Microsoft Office PowerPoint</Application>
  <PresentationFormat>Widescreen</PresentationFormat>
  <Paragraphs>1487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Calibri Light</vt:lpstr>
      <vt:lpstr>Franklin Gothic Book</vt:lpstr>
      <vt:lpstr>Franklin Gothic Demi Cond</vt:lpstr>
      <vt:lpstr>Franklin Gothic Medium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Semoga Berjaya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Windows User</cp:lastModifiedBy>
  <cp:revision>45</cp:revision>
  <dcterms:created xsi:type="dcterms:W3CDTF">2019-10-04T06:31:12Z</dcterms:created>
  <dcterms:modified xsi:type="dcterms:W3CDTF">2020-09-03T12:41:42Z</dcterms:modified>
</cp:coreProperties>
</file>